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1182" r:id="rId2"/>
    <p:sldId id="1201" r:id="rId3"/>
    <p:sldId id="1202" r:id="rId4"/>
    <p:sldId id="1211" r:id="rId5"/>
    <p:sldId id="1212" r:id="rId6"/>
    <p:sldId id="1213" r:id="rId7"/>
    <p:sldId id="1217" r:id="rId8"/>
    <p:sldId id="1214" r:id="rId9"/>
    <p:sldId id="1223" r:id="rId10"/>
    <p:sldId id="1228" r:id="rId11"/>
    <p:sldId id="1229" r:id="rId12"/>
    <p:sldId id="1230" r:id="rId13"/>
    <p:sldId id="1231" r:id="rId14"/>
    <p:sldId id="1216" r:id="rId15"/>
    <p:sldId id="256" r:id="rId16"/>
    <p:sldId id="258" r:id="rId17"/>
    <p:sldId id="259" r:id="rId18"/>
    <p:sldId id="257" r:id="rId19"/>
    <p:sldId id="1215" r:id="rId20"/>
    <p:sldId id="268" r:id="rId21"/>
    <p:sldId id="264" r:id="rId22"/>
    <p:sldId id="269" r:id="rId23"/>
    <p:sldId id="270" r:id="rId24"/>
    <p:sldId id="1219" r:id="rId25"/>
    <p:sldId id="1232" r:id="rId26"/>
    <p:sldId id="1233" r:id="rId27"/>
    <p:sldId id="1234" r:id="rId28"/>
    <p:sldId id="1235" r:id="rId29"/>
    <p:sldId id="1218" r:id="rId30"/>
    <p:sldId id="1236" r:id="rId31"/>
    <p:sldId id="1237" r:id="rId32"/>
    <p:sldId id="1238" r:id="rId33"/>
    <p:sldId id="1239" r:id="rId34"/>
    <p:sldId id="260" r:id="rId35"/>
    <p:sldId id="1221" r:id="rId36"/>
    <p:sldId id="1240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ECC"/>
    <a:srgbClr val="DAE8FC"/>
    <a:srgbClr val="FFF2CC"/>
    <a:srgbClr val="D5E8D4"/>
    <a:srgbClr val="E1D5E7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4DBF9-8090-4BF1-A238-C014061377E9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0343E-75B4-406C-8C94-1F9CE2293B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257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0FE49-7755-45F0-A983-7FCEFF7C747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551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1C4D2-9582-5C9E-06EC-3C4D32F18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61EE06-F36F-1297-1276-F41390D557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9DE30A-F6B8-4C2C-276F-3D6D984BF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E834-A181-45EA-9990-F6DA9A2FF91E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B6DF7E-30B3-22AD-12E5-87C92A743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F4A6DD-F480-68E7-C0F3-E896FA5E3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A4C35-8681-4C48-B52A-FA6759388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296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AD69F-B4D0-536A-CB48-6D8A6B49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CAC165-2432-A543-DFA9-416A26860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5F3567-B2C5-5632-5A7C-8D899BFD7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E834-A181-45EA-9990-F6DA9A2FF91E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D7727E-A251-91E3-91BF-D4CB13876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EEED07-A120-D0DC-E952-AAD47A60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A4C35-8681-4C48-B52A-FA6759388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842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833BEF0-9040-172C-E343-1604EAF573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A98F35-57FE-AEA6-9EE4-2BF3374932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3C4C74-E657-8EC2-6727-4CA919AB0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E834-A181-45EA-9990-F6DA9A2FF91E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354629-D194-8A87-CBF9-5CADDD770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19080-FF01-ED3F-6F42-A169954DD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A4C35-8681-4C48-B52A-FA6759388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786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673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3E77E4-0EC4-7B6C-8470-D3DCCF402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5DA3C1-1D60-DE12-59DE-7FC3BD9E0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0B3F2A-9F24-5092-219B-B5C3B3A01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E834-A181-45EA-9990-F6DA9A2FF91E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4397A1-B89F-C69B-BC99-B818ECB5A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C8DF33-EEAF-A20A-D182-E80467D65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A4C35-8681-4C48-B52A-FA6759388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622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1731C-615F-695A-5721-41130D44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0CFDBF-BB4A-0124-CF8E-F98FFCE62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E6E925-C7BB-3DBC-0ECD-031D1FC30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E834-A181-45EA-9990-F6DA9A2FF91E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005FCD-D18F-E1B4-186D-454252645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411107-7061-BE69-86B8-B4A5CFAC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A4C35-8681-4C48-B52A-FA6759388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38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498AA-6C4B-B70B-DE79-D0C9D6FA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52D0B-C9DE-1948-EBF8-4FDE36822F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124716-30A0-DCEC-C95C-8F0AA5858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F42FB7-A274-DE44-A68C-626A8257D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E834-A181-45EA-9990-F6DA9A2FF91E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2A8279-28F4-754F-9A8C-D4FB7DD8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CB1055-E070-F6E3-2C8D-2D23BDA0A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A4C35-8681-4C48-B52A-FA6759388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133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B0CDC-E122-FB78-1782-61990F27D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83DE13-754E-FDA1-4B05-A6AA0F3CA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6A84E5-5845-BC2E-6E73-DE2ED5948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5C24FD-FB3A-B8CE-160F-1FD49F3320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5993D2-C276-0F84-294D-2875A184FF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474CD7-2DC1-F5E1-E5C6-8F3E2FC2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E834-A181-45EA-9990-F6DA9A2FF91E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535811-13EC-1D6A-EF8E-08BA8B6F3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9B6671-913D-8342-008E-0CAE7FEA7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A4C35-8681-4C48-B52A-FA6759388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83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CA3CB-B73F-16EE-7ED0-84A018884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610332-1D53-82D8-DE8E-12319981E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E834-A181-45EA-9990-F6DA9A2FF91E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0E7386-8FE8-B104-C61A-03B222F41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F6D5E1-3598-92CB-4584-7A38807F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A4C35-8681-4C48-B52A-FA6759388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282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304F8B-D12F-BC64-1097-8BAAB50A9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E834-A181-45EA-9990-F6DA9A2FF91E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DB5200-7EF3-0983-453E-EA1D4725D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807368-87E3-52C0-A1AB-F2DBCC00B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A4C35-8681-4C48-B52A-FA6759388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406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403BF-FB36-4A65-7575-86F866C0E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8FE14D-BAE5-75CA-1438-72AD7FBC5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7089C6-3842-7BD3-3577-F7C75DA0F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FEF501-C27F-54B5-6FAB-5F988D605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E834-A181-45EA-9990-F6DA9A2FF91E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E081D7-8172-2421-DC7D-4262B7547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75AD26-891E-DCCA-2AA4-085D61756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A4C35-8681-4C48-B52A-FA6759388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228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513B54-E736-0D74-F0B0-2D6DD8626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DBCDF4-77A6-922B-F7ED-B28275C26B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70C57F-3834-C7E4-27A9-7306C6512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C45AF5-5C15-7EC9-BDBF-E3F26F4B8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E834-A181-45EA-9990-F6DA9A2FF91E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57DED2-C270-71A7-2CFE-1B75E0317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B45ED3-E006-4E57-D7CA-C79D27BCD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A4C35-8681-4C48-B52A-FA6759388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571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3E96E2-3DB9-FBF3-F188-FA2CD9B39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08ADAF-DC67-326A-2C2E-EE8CAD600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44DD48-6D63-172E-C8D0-AECB7E25A0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5E834-A181-45EA-9990-F6DA9A2FF91E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56DE81-AD1D-5E93-8457-B8BB38A8E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7B0FE7-308F-4FC5-08BF-A83F671B1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4C35-8681-4C48-B52A-FA6759388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6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67.wmf"/><Relationship Id="rId7" Type="http://schemas.openxmlformats.org/officeDocument/2006/relationships/image" Target="../media/image6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8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70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71.wmf"/><Relationship Id="rId7" Type="http://schemas.openxmlformats.org/officeDocument/2006/relationships/image" Target="../media/image73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75.wmf"/><Relationship Id="rId5" Type="http://schemas.openxmlformats.org/officeDocument/2006/relationships/image" Target="../media/image72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74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76.wmf"/><Relationship Id="rId7" Type="http://schemas.openxmlformats.org/officeDocument/2006/relationships/image" Target="../media/image78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80.wmf"/><Relationship Id="rId5" Type="http://schemas.openxmlformats.org/officeDocument/2006/relationships/image" Target="../media/image77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79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81.wmf"/><Relationship Id="rId7" Type="http://schemas.openxmlformats.org/officeDocument/2006/relationships/image" Target="../media/image83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82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84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19" Type="http://schemas.openxmlformats.org/officeDocument/2006/relationships/image" Target="../media/image20.jpe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41959C-D583-FEDC-E4C6-21F275989A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0" y="1333500"/>
            <a:ext cx="12192000" cy="5524500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B5B7797-2775-74D4-A601-D1D2A15B380A}"/>
              </a:ext>
            </a:extLst>
          </p:cNvPr>
          <p:cNvSpPr/>
          <p:nvPr/>
        </p:nvSpPr>
        <p:spPr>
          <a:xfrm>
            <a:off x="0" y="-1588"/>
            <a:ext cx="12192000" cy="2206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B224CB4-2BD8-0B76-CA4E-7827BD09D276}"/>
              </a:ext>
            </a:extLst>
          </p:cNvPr>
          <p:cNvSpPr>
            <a:spLocks/>
          </p:cNvSpPr>
          <p:nvPr/>
        </p:nvSpPr>
        <p:spPr bwMode="auto">
          <a:xfrm>
            <a:off x="5299363" y="1658685"/>
            <a:ext cx="2100985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defRPr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cs typeface="Calibri" pitchFamily="34" charset="0"/>
                <a:sym typeface="Open Sans"/>
              </a:rPr>
              <a:t>Team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cs typeface="Calibri" pitchFamily="34" charset="0"/>
                <a:sym typeface="Open Sans"/>
              </a:rPr>
              <a:t>떠나자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Calibri" pitchFamily="34" charset="0"/>
              <a:cs typeface="Calibri" pitchFamily="34" charset="0"/>
              <a:sym typeface="Open Sans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A1C38E18-2A38-6139-96F1-250AAFE26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5675" y="193784"/>
            <a:ext cx="774065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4800" dirty="0">
                <a:solidFill>
                  <a:schemeClr val="bg1"/>
                </a:solidFill>
                <a:latin typeface="Georgia" pitchFamily="18" charset="0"/>
                <a:cs typeface="helvetica" pitchFamily="34" charset="0"/>
              </a:rPr>
              <a:t>Spring Project</a:t>
            </a:r>
          </a:p>
          <a:p>
            <a:pPr algn="ctr">
              <a:defRPr/>
            </a:pPr>
            <a:r>
              <a:rPr lang="en-US" altLang="ko-KR" sz="4800" dirty="0">
                <a:solidFill>
                  <a:schemeClr val="bg1"/>
                </a:solidFill>
                <a:latin typeface="Georgia" pitchFamily="18" charset="0"/>
                <a:cs typeface="helvetica" pitchFamily="34" charset="0"/>
              </a:rPr>
              <a:t>-</a:t>
            </a:r>
            <a:r>
              <a:rPr lang="en-US" altLang="ko-KR" sz="4800" dirty="0" err="1">
                <a:solidFill>
                  <a:schemeClr val="bg1"/>
                </a:solidFill>
                <a:latin typeface="Georgia" pitchFamily="18" charset="0"/>
                <a:cs typeface="helvetica" pitchFamily="34" charset="0"/>
              </a:rPr>
              <a:t>BeOff</a:t>
            </a:r>
            <a:r>
              <a:rPr lang="en-US" altLang="ko-KR" sz="4800" dirty="0">
                <a:solidFill>
                  <a:schemeClr val="bg1"/>
                </a:solidFill>
                <a:latin typeface="Georgia" pitchFamily="18" charset="0"/>
                <a:cs typeface="helvetica" pitchFamily="34" charset="0"/>
              </a:rPr>
              <a:t>-</a:t>
            </a:r>
          </a:p>
          <a:p>
            <a:pPr algn="ctr">
              <a:defRPr/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부제목 4">
            <a:extLst>
              <a:ext uri="{FF2B5EF4-FFF2-40B4-BE49-F238E27FC236}">
                <a16:creationId xmlns:a16="http://schemas.microsoft.com/office/drawing/2014/main" id="{F464A519-BE00-DA54-9576-159A15AEBB1F}"/>
              </a:ext>
            </a:extLst>
          </p:cNvPr>
          <p:cNvSpPr txBox="1">
            <a:spLocks/>
          </p:cNvSpPr>
          <p:nvPr/>
        </p:nvSpPr>
        <p:spPr>
          <a:xfrm>
            <a:off x="0" y="2524315"/>
            <a:ext cx="12192000" cy="10158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ko-KR" altLang="en-US" b="1" dirty="0">
                <a:solidFill>
                  <a:schemeClr val="bg1"/>
                </a:solidFill>
                <a:ea typeface="HY중고딕"/>
              </a:rPr>
              <a:t>           김대진</a:t>
            </a:r>
            <a:r>
              <a:rPr lang="en-US" altLang="ko-KR" b="1" dirty="0">
                <a:solidFill>
                  <a:schemeClr val="bg1"/>
                </a:solidFill>
                <a:ea typeface="HY중고딕"/>
              </a:rPr>
              <a:t>		</a:t>
            </a:r>
            <a:r>
              <a:rPr lang="ko-KR" altLang="en-US" b="1" dirty="0" err="1">
                <a:solidFill>
                  <a:schemeClr val="bg1"/>
                </a:solidFill>
                <a:ea typeface="HY중고딕"/>
              </a:rPr>
              <a:t>진하륜</a:t>
            </a:r>
            <a:r>
              <a:rPr lang="ko-KR" altLang="en-US" b="1" dirty="0">
                <a:solidFill>
                  <a:schemeClr val="bg1"/>
                </a:solidFill>
                <a:ea typeface="HY중고딕"/>
              </a:rPr>
              <a:t>         김재윤        </a:t>
            </a:r>
            <a:r>
              <a:rPr lang="ko-KR" altLang="en-US" b="1" dirty="0" err="1">
                <a:solidFill>
                  <a:schemeClr val="bg1"/>
                </a:solidFill>
                <a:ea typeface="HY중고딕"/>
              </a:rPr>
              <a:t>안일찬</a:t>
            </a:r>
            <a:r>
              <a:rPr lang="ko-KR" altLang="en-US" b="1" dirty="0">
                <a:solidFill>
                  <a:schemeClr val="bg1"/>
                </a:solidFill>
                <a:ea typeface="HY중고딕"/>
              </a:rPr>
              <a:t>         노진수       </a:t>
            </a:r>
            <a:endParaRPr lang="en-US" altLang="ko-KR" b="1" dirty="0">
              <a:solidFill>
                <a:schemeClr val="bg1"/>
              </a:solidFill>
              <a:ea typeface="HY중고딕"/>
            </a:endParaRPr>
          </a:p>
          <a:p>
            <a:pPr latinLnBrk="0"/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0F3B58-562E-5E0C-3E33-95FB08AF9BBA}"/>
              </a:ext>
            </a:extLst>
          </p:cNvPr>
          <p:cNvSpPr/>
          <p:nvPr/>
        </p:nvSpPr>
        <p:spPr>
          <a:xfrm>
            <a:off x="-218209" y="-199023"/>
            <a:ext cx="2150918" cy="14406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hape 58">
            <a:extLst>
              <a:ext uri="{FF2B5EF4-FFF2-40B4-BE49-F238E27FC236}">
                <a16:creationId xmlns:a16="http://schemas.microsoft.com/office/drawing/2014/main" id="{9D9976FA-C046-6A5A-7783-418381053E17}"/>
              </a:ext>
            </a:extLst>
          </p:cNvPr>
          <p:cNvSpPr/>
          <p:nvPr/>
        </p:nvSpPr>
        <p:spPr>
          <a:xfrm>
            <a:off x="188913" y="536358"/>
            <a:ext cx="349986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1" cap="all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/>
            </a:pPr>
            <a:r>
              <a:rPr lang="ko-KR" altLang="en-US" sz="3000" b="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Calibri" pitchFamily="34" charset="0"/>
              </a:rPr>
              <a:t>카드 결제</a:t>
            </a:r>
            <a:endParaRPr sz="3000" b="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Calibr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CAC8B-2429-AA20-7F1C-50761BB08A85}"/>
              </a:ext>
            </a:extLst>
          </p:cNvPr>
          <p:cNvSpPr txBox="1"/>
          <p:nvPr/>
        </p:nvSpPr>
        <p:spPr>
          <a:xfrm>
            <a:off x="2875617" y="494880"/>
            <a:ext cx="4206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카드결제 구현을 위해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I’mport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사용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결제 후 컨트롤러로 데이터 전달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3.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서비스 함수로 좌석 티켓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에 저장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4765BB-F853-1750-B467-55265EE0C7E9}"/>
              </a:ext>
            </a:extLst>
          </p:cNvPr>
          <p:cNvGrpSpPr/>
          <p:nvPr/>
        </p:nvGrpSpPr>
        <p:grpSpPr>
          <a:xfrm>
            <a:off x="188913" y="1838193"/>
            <a:ext cx="4206442" cy="4660777"/>
            <a:chOff x="7730042" y="167026"/>
            <a:chExt cx="4206442" cy="4660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DD870C-4C03-ADFE-C34C-AF10802B88B1}"/>
                </a:ext>
              </a:extLst>
            </p:cNvPr>
            <p:cNvSpPr txBox="1"/>
            <p:nvPr/>
          </p:nvSpPr>
          <p:spPr>
            <a:xfrm>
              <a:off x="7730042" y="167026"/>
              <a:ext cx="2580783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javascript</a:t>
              </a:r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49F533C-EAC0-3FC4-E8D2-79324E5E4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6300"/>
            <a:stretch/>
          </p:blipFill>
          <p:spPr>
            <a:xfrm>
              <a:off x="7730042" y="536358"/>
              <a:ext cx="4206442" cy="4291445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638ACB1-023C-620D-0EAA-368D29689D11}"/>
              </a:ext>
            </a:extLst>
          </p:cNvPr>
          <p:cNvGrpSpPr/>
          <p:nvPr/>
        </p:nvGrpSpPr>
        <p:grpSpPr>
          <a:xfrm>
            <a:off x="7213163" y="125548"/>
            <a:ext cx="4789924" cy="3794621"/>
            <a:chOff x="255516" y="3059668"/>
            <a:chExt cx="4789924" cy="37946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C13EF3-1F24-B4DA-8FC4-2EA47462C339}"/>
                </a:ext>
              </a:extLst>
            </p:cNvPr>
            <p:cNvSpPr txBox="1"/>
            <p:nvPr/>
          </p:nvSpPr>
          <p:spPr>
            <a:xfrm>
              <a:off x="255516" y="3059668"/>
              <a:ext cx="2036618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dirty="0"/>
                <a:t>Controller</a:t>
              </a:r>
              <a:endParaRPr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D0A6F2-4104-4026-673C-DB06ACB09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516" y="3429000"/>
              <a:ext cx="4789924" cy="3425289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BEFC3C4-87F8-33DE-CC01-28303A8028FC}"/>
              </a:ext>
            </a:extLst>
          </p:cNvPr>
          <p:cNvSpPr txBox="1"/>
          <p:nvPr/>
        </p:nvSpPr>
        <p:spPr>
          <a:xfrm>
            <a:off x="4511621" y="3623531"/>
            <a:ext cx="20366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Web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7CFF88-A3A6-746E-FFAD-62917A4ED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621" y="3996747"/>
            <a:ext cx="3634852" cy="273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30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7430452-0C35-04D4-B822-F6F41CD0C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060" y="938269"/>
            <a:ext cx="4426027" cy="4016304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0F3B58-562E-5E0C-3E33-95FB08AF9BBA}"/>
              </a:ext>
            </a:extLst>
          </p:cNvPr>
          <p:cNvSpPr/>
          <p:nvPr/>
        </p:nvSpPr>
        <p:spPr>
          <a:xfrm>
            <a:off x="-218210" y="-199023"/>
            <a:ext cx="2410692" cy="13939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hape 58">
            <a:extLst>
              <a:ext uri="{FF2B5EF4-FFF2-40B4-BE49-F238E27FC236}">
                <a16:creationId xmlns:a16="http://schemas.microsoft.com/office/drawing/2014/main" id="{9D9976FA-C046-6A5A-7783-418381053E17}"/>
              </a:ext>
            </a:extLst>
          </p:cNvPr>
          <p:cNvSpPr/>
          <p:nvPr/>
        </p:nvSpPr>
        <p:spPr>
          <a:xfrm>
            <a:off x="188913" y="536358"/>
            <a:ext cx="349986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1" cap="all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/>
            </a:pPr>
            <a:r>
              <a:rPr lang="en-US" sz="3000" b="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Calibri" pitchFamily="34" charset="0"/>
              </a:rPr>
              <a:t>API </a:t>
            </a:r>
            <a:r>
              <a:rPr lang="ko-KR" altLang="en-US" sz="3000" b="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Calibri" pitchFamily="34" charset="0"/>
              </a:rPr>
              <a:t>로그인</a:t>
            </a:r>
            <a:endParaRPr sz="3000" b="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Calibr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CAC8B-2429-AA20-7F1C-50761BB08A85}"/>
              </a:ext>
            </a:extLst>
          </p:cNvPr>
          <p:cNvSpPr txBox="1"/>
          <p:nvPr/>
        </p:nvSpPr>
        <p:spPr>
          <a:xfrm>
            <a:off x="2408702" y="414910"/>
            <a:ext cx="4588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JS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 플랫폼 로그인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api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호출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정보와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리턴값을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컨트롤러에 전달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3.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회원이 아니라면 회원가입과 로그인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회원이라면 로그인 진행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EFC3C4-87F8-33DE-CC01-28303A8028FC}"/>
              </a:ext>
            </a:extLst>
          </p:cNvPr>
          <p:cNvSpPr txBox="1"/>
          <p:nvPr/>
        </p:nvSpPr>
        <p:spPr>
          <a:xfrm>
            <a:off x="95278" y="2361829"/>
            <a:ext cx="20366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loginGoogle.js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C6C316-BFBD-D783-DECD-5F4A79E98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8" y="2735705"/>
            <a:ext cx="3881657" cy="39967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B0AF05-5CB3-6C6B-2B0E-26AABD0D2D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874"/>
          <a:stretch/>
        </p:blipFill>
        <p:spPr>
          <a:xfrm>
            <a:off x="4095897" y="2735704"/>
            <a:ext cx="3881657" cy="39967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6FE9C2-9D6F-086E-6099-BB12417B55E3}"/>
              </a:ext>
            </a:extLst>
          </p:cNvPr>
          <p:cNvSpPr txBox="1"/>
          <p:nvPr/>
        </p:nvSpPr>
        <p:spPr>
          <a:xfrm>
            <a:off x="4095897" y="2361829"/>
            <a:ext cx="20366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loginKakao.js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E3CD78-F29F-538B-5DCB-A78C0CC29118}"/>
              </a:ext>
            </a:extLst>
          </p:cNvPr>
          <p:cNvSpPr txBox="1"/>
          <p:nvPr/>
        </p:nvSpPr>
        <p:spPr>
          <a:xfrm>
            <a:off x="7573716" y="561470"/>
            <a:ext cx="20366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loginNaver.js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182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223047A-D553-EF6E-44B2-4C081A7C3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090" y="2155506"/>
            <a:ext cx="5630113" cy="262774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0F3B58-562E-5E0C-3E33-95FB08AF9BBA}"/>
              </a:ext>
            </a:extLst>
          </p:cNvPr>
          <p:cNvSpPr/>
          <p:nvPr/>
        </p:nvSpPr>
        <p:spPr>
          <a:xfrm>
            <a:off x="-218210" y="-199024"/>
            <a:ext cx="3086101" cy="12996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hape 58">
            <a:extLst>
              <a:ext uri="{FF2B5EF4-FFF2-40B4-BE49-F238E27FC236}">
                <a16:creationId xmlns:a16="http://schemas.microsoft.com/office/drawing/2014/main" id="{9D9976FA-C046-6A5A-7783-418381053E17}"/>
              </a:ext>
            </a:extLst>
          </p:cNvPr>
          <p:cNvSpPr/>
          <p:nvPr/>
        </p:nvSpPr>
        <p:spPr>
          <a:xfrm>
            <a:off x="188913" y="536358"/>
            <a:ext cx="349986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1" cap="all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/>
            </a:pPr>
            <a:r>
              <a:rPr lang="ko-KR" altLang="en-US" sz="3000" b="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Calibri" pitchFamily="34" charset="0"/>
              </a:rPr>
              <a:t>관리자 권한 부여</a:t>
            </a:r>
            <a:endParaRPr sz="3000" b="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Calibr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CAC8B-2429-AA20-7F1C-50761BB08A85}"/>
              </a:ext>
            </a:extLst>
          </p:cNvPr>
          <p:cNvSpPr txBox="1"/>
          <p:nvPr/>
        </p:nvSpPr>
        <p:spPr>
          <a:xfrm>
            <a:off x="7603759" y="398359"/>
            <a:ext cx="4588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Authreq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DB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에 유저와 권한을 담음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사이트 관리자 계정에서 수락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거절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3.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수락시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유저 엔티티의 권한 추가함수로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유저에게 권한 부여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EFC3C4-87F8-33DE-CC01-28303A8028FC}"/>
              </a:ext>
            </a:extLst>
          </p:cNvPr>
          <p:cNvSpPr txBox="1"/>
          <p:nvPr/>
        </p:nvSpPr>
        <p:spPr>
          <a:xfrm>
            <a:off x="188913" y="1367873"/>
            <a:ext cx="20366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Service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099FB1-595D-85C0-7E83-A0ED06A1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13" y="1737205"/>
            <a:ext cx="5630113" cy="24852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45071B-DE35-8FDB-83BA-9C469269C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13" y="4674891"/>
            <a:ext cx="7658855" cy="20360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A84B65-EEBA-0423-62C8-2F3F17D60F39}"/>
              </a:ext>
            </a:extLst>
          </p:cNvPr>
          <p:cNvSpPr txBox="1"/>
          <p:nvPr/>
        </p:nvSpPr>
        <p:spPr>
          <a:xfrm>
            <a:off x="188913" y="4305559"/>
            <a:ext cx="20366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Service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0721D0-3A9A-C394-F99D-1EC7D59BC770}"/>
              </a:ext>
            </a:extLst>
          </p:cNvPr>
          <p:cNvSpPr txBox="1"/>
          <p:nvPr/>
        </p:nvSpPr>
        <p:spPr>
          <a:xfrm>
            <a:off x="5943090" y="1780531"/>
            <a:ext cx="1660669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Web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1727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0F3B58-562E-5E0C-3E33-95FB08AF9BBA}"/>
              </a:ext>
            </a:extLst>
          </p:cNvPr>
          <p:cNvSpPr/>
          <p:nvPr/>
        </p:nvSpPr>
        <p:spPr>
          <a:xfrm>
            <a:off x="-218209" y="-199024"/>
            <a:ext cx="2753592" cy="12996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hape 58">
            <a:extLst>
              <a:ext uri="{FF2B5EF4-FFF2-40B4-BE49-F238E27FC236}">
                <a16:creationId xmlns:a16="http://schemas.microsoft.com/office/drawing/2014/main" id="{9D9976FA-C046-6A5A-7783-418381053E17}"/>
              </a:ext>
            </a:extLst>
          </p:cNvPr>
          <p:cNvSpPr/>
          <p:nvPr/>
        </p:nvSpPr>
        <p:spPr>
          <a:xfrm>
            <a:off x="188913" y="536358"/>
            <a:ext cx="349986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1" cap="all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/>
            </a:pPr>
            <a:r>
              <a:rPr lang="ko-KR" altLang="en-US" sz="3000" b="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Calibri" pitchFamily="34" charset="0"/>
              </a:rPr>
              <a:t>검색 </a:t>
            </a:r>
            <a:r>
              <a:rPr lang="en-US" altLang="ko-KR" sz="3000" b="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Calibri" pitchFamily="34" charset="0"/>
              </a:rPr>
              <a:t>+ </a:t>
            </a:r>
            <a:r>
              <a:rPr lang="ko-KR" altLang="en-US" sz="3000" b="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Calibri" pitchFamily="34" charset="0"/>
              </a:rPr>
              <a:t>페이징</a:t>
            </a:r>
            <a:endParaRPr sz="3000" b="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Calibr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CAC8B-2429-AA20-7F1C-50761BB08A85}"/>
              </a:ext>
            </a:extLst>
          </p:cNvPr>
          <p:cNvSpPr txBox="1"/>
          <p:nvPr/>
        </p:nvSpPr>
        <p:spPr>
          <a:xfrm>
            <a:off x="7603759" y="338542"/>
            <a:ext cx="4588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QnA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페이지에 검색 기능 추가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findBy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…Containing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함수로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검색결과를 해당하는 페이지만큼 받음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3.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getContent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 받은 리스트를 전달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0721D0-3A9A-C394-F99D-1EC7D59BC770}"/>
              </a:ext>
            </a:extLst>
          </p:cNvPr>
          <p:cNvSpPr txBox="1"/>
          <p:nvPr/>
        </p:nvSpPr>
        <p:spPr>
          <a:xfrm>
            <a:off x="255582" y="1411199"/>
            <a:ext cx="1660669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Service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1A75CB-BA45-20DD-0444-4489B2885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2" y="1780531"/>
            <a:ext cx="5727825" cy="32592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2A9558-B79C-0B4D-E97C-7DE35C783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01586"/>
            <a:ext cx="5727825" cy="372647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22D922-26B5-2F91-63C4-1C67B2EEB217}"/>
              </a:ext>
            </a:extLst>
          </p:cNvPr>
          <p:cNvSpPr txBox="1"/>
          <p:nvPr/>
        </p:nvSpPr>
        <p:spPr>
          <a:xfrm>
            <a:off x="6096000" y="2218201"/>
            <a:ext cx="1660669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Web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426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A56E86-54B5-3CDB-B20B-D730F7871D05}"/>
              </a:ext>
            </a:extLst>
          </p:cNvPr>
          <p:cNvSpPr/>
          <p:nvPr/>
        </p:nvSpPr>
        <p:spPr>
          <a:xfrm>
            <a:off x="8483600" y="0"/>
            <a:ext cx="37084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F8086D-4926-2617-E483-3B660EE10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2043" y="497840"/>
            <a:ext cx="321151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helvetica" pitchFamily="34" charset="0"/>
              </a:rPr>
              <a:t>김재윤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helvetica" pitchFamily="34" charset="0"/>
            </a:endParaRPr>
          </a:p>
        </p:txBody>
      </p:sp>
      <p:sp>
        <p:nvSpPr>
          <p:cNvPr id="4" name="제목 6">
            <a:extLst>
              <a:ext uri="{FF2B5EF4-FFF2-40B4-BE49-F238E27FC236}">
                <a16:creationId xmlns:a16="http://schemas.microsoft.com/office/drawing/2014/main" id="{B6E4242E-93B7-8810-14C1-4B994C57B18C}"/>
              </a:ext>
            </a:extLst>
          </p:cNvPr>
          <p:cNvSpPr txBox="1">
            <a:spLocks/>
          </p:cNvSpPr>
          <p:nvPr/>
        </p:nvSpPr>
        <p:spPr>
          <a:xfrm>
            <a:off x="905233" y="685390"/>
            <a:ext cx="3708400" cy="489712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날짜검증 검색</a:t>
            </a:r>
            <a:endParaRPr lang="en-US" altLang="ko-KR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숙소 </a:t>
            </a:r>
            <a:r>
              <a:rPr lang="ko-KR" altLang="en-US" sz="4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페이징</a:t>
            </a:r>
            <a:endParaRPr lang="en-US" altLang="ko-KR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가격 범위 표기</a:t>
            </a:r>
            <a:endParaRPr lang="en-US" altLang="ko-KR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댓글 </a:t>
            </a:r>
            <a:r>
              <a:rPr lang="en-US" altLang="ko-KR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평점</a:t>
            </a:r>
            <a:endParaRPr lang="en-US" altLang="ko-KR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473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EFADB07-6EDC-CC5A-C8E5-2B8FED3F1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66" y="2259544"/>
            <a:ext cx="5878717" cy="295899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80A2D12-159E-7B46-9955-90C310047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66" y="5822790"/>
            <a:ext cx="5878717" cy="2308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6C9A8E-2939-B3EC-A436-CA952B6B9967}"/>
              </a:ext>
            </a:extLst>
          </p:cNvPr>
          <p:cNvSpPr txBox="1"/>
          <p:nvPr/>
        </p:nvSpPr>
        <p:spPr>
          <a:xfrm>
            <a:off x="751266" y="2020323"/>
            <a:ext cx="1751333" cy="23083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HotelService.java</a:t>
            </a:r>
            <a:endParaRPr lang="ko-KR" altLang="en-US" sz="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8D1D66-D70D-7DD5-EE10-5699A30C5068}"/>
              </a:ext>
            </a:extLst>
          </p:cNvPr>
          <p:cNvSpPr txBox="1"/>
          <p:nvPr/>
        </p:nvSpPr>
        <p:spPr>
          <a:xfrm>
            <a:off x="751266" y="5584188"/>
            <a:ext cx="1751333" cy="23083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HotelController.java</a:t>
            </a:r>
            <a:endParaRPr lang="ko-KR" altLang="en-US" sz="9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29536EB-FC36-20E5-808A-99EE97ACD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99" y="1249610"/>
            <a:ext cx="5056595" cy="4134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B626DCC-AD7E-D9E5-8E49-9766CD4186CF}"/>
              </a:ext>
            </a:extLst>
          </p:cNvPr>
          <p:cNvSpPr txBox="1"/>
          <p:nvPr/>
        </p:nvSpPr>
        <p:spPr>
          <a:xfrm>
            <a:off x="726099" y="1010389"/>
            <a:ext cx="1751333" cy="23083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err="1"/>
              <a:t>list.jsp</a:t>
            </a:r>
            <a:endParaRPr lang="ko-KR" altLang="en-US" sz="90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D324597-052E-2AA0-24F8-7603B6FE672E}"/>
              </a:ext>
            </a:extLst>
          </p:cNvPr>
          <p:cNvGrpSpPr/>
          <p:nvPr/>
        </p:nvGrpSpPr>
        <p:grpSpPr>
          <a:xfrm>
            <a:off x="7519215" y="3315413"/>
            <a:ext cx="3507428" cy="1696375"/>
            <a:chOff x="7768206" y="3707315"/>
            <a:chExt cx="3507428" cy="1696375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3EC38F2-E0D7-6374-4AB0-659669EEFD02}"/>
                </a:ext>
              </a:extLst>
            </p:cNvPr>
            <p:cNvSpPr/>
            <p:nvPr/>
          </p:nvSpPr>
          <p:spPr>
            <a:xfrm>
              <a:off x="7768206" y="3707315"/>
              <a:ext cx="3507428" cy="1696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3EF1B8E-F5E2-48D4-558E-DC112F4D7F69}"/>
                </a:ext>
              </a:extLst>
            </p:cNvPr>
            <p:cNvSpPr/>
            <p:nvPr/>
          </p:nvSpPr>
          <p:spPr>
            <a:xfrm>
              <a:off x="7976534" y="4115232"/>
              <a:ext cx="253065" cy="24844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1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5B1ED98-6EC1-05C3-28EB-44F842A4ABC4}"/>
                </a:ext>
              </a:extLst>
            </p:cNvPr>
            <p:cNvSpPr/>
            <p:nvPr/>
          </p:nvSpPr>
          <p:spPr>
            <a:xfrm>
              <a:off x="7976534" y="4468051"/>
              <a:ext cx="253065" cy="24844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2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A078C1D-9A0D-D26E-58BA-A684519A3054}"/>
                </a:ext>
              </a:extLst>
            </p:cNvPr>
            <p:cNvSpPr/>
            <p:nvPr/>
          </p:nvSpPr>
          <p:spPr>
            <a:xfrm>
              <a:off x="7976534" y="4820871"/>
              <a:ext cx="253065" cy="24844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3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3705B2-1512-F29A-3280-E554DEE39D08}"/>
                </a:ext>
              </a:extLst>
            </p:cNvPr>
            <p:cNvSpPr txBox="1"/>
            <p:nvPr/>
          </p:nvSpPr>
          <p:spPr>
            <a:xfrm>
              <a:off x="8246378" y="4115232"/>
              <a:ext cx="28103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List.jsp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에서 체크인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체크아웃 날짜를 </a:t>
              </a:r>
              <a:r>
                <a:rPr lang="ko-KR" altLang="en-US" sz="1000" dirty="0" err="1"/>
                <a:t>받아옴</a:t>
              </a:r>
              <a:endParaRPr lang="ko-KR" altLang="en-US" sz="10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D58BD7-1846-30C0-DCC7-BAB30433B11C}"/>
                </a:ext>
              </a:extLst>
            </p:cNvPr>
            <p:cNvSpPr txBox="1"/>
            <p:nvPr/>
          </p:nvSpPr>
          <p:spPr>
            <a:xfrm>
              <a:off x="8246377" y="4468051"/>
              <a:ext cx="281031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hotelService</a:t>
              </a:r>
              <a:r>
                <a:rPr lang="ko-KR" altLang="en-US" sz="1000" dirty="0"/>
                <a:t>에서 선택된 날짜로 빈방 검색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E1460A7-72D8-D486-18A2-2FD124403570}"/>
                </a:ext>
              </a:extLst>
            </p:cNvPr>
            <p:cNvSpPr txBox="1"/>
            <p:nvPr/>
          </p:nvSpPr>
          <p:spPr>
            <a:xfrm>
              <a:off x="8246378" y="4823091"/>
              <a:ext cx="24076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모델에 빈방을 </a:t>
              </a:r>
              <a:r>
                <a:rPr lang="en-US" altLang="ko-KR" sz="1000" dirty="0" err="1"/>
                <a:t>roomList</a:t>
              </a:r>
              <a:r>
                <a:rPr lang="ko-KR" altLang="en-US" sz="1000" dirty="0"/>
                <a:t>로 담기</a:t>
              </a: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0A6A6708-A837-227F-E68F-D5BFA88AB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555" y="1066463"/>
            <a:ext cx="4807301" cy="7797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689A754-EE59-6E78-E3E5-A692634B44F6}"/>
              </a:ext>
            </a:extLst>
          </p:cNvPr>
          <p:cNvCxnSpPr>
            <a:stCxn id="24" idx="3"/>
            <a:endCxn id="59" idx="1"/>
          </p:cNvCxnSpPr>
          <p:nvPr/>
        </p:nvCxnSpPr>
        <p:spPr>
          <a:xfrm>
            <a:off x="5782694" y="1456338"/>
            <a:ext cx="102786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36525E8-B425-5C1D-CEF3-0986805FD94B}"/>
              </a:ext>
            </a:extLst>
          </p:cNvPr>
          <p:cNvSpPr txBox="1"/>
          <p:nvPr/>
        </p:nvSpPr>
        <p:spPr>
          <a:xfrm>
            <a:off x="726099" y="478676"/>
            <a:ext cx="3015392" cy="36933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날짜로 예약가능한 방 검색</a:t>
            </a:r>
          </a:p>
        </p:txBody>
      </p:sp>
    </p:spTree>
    <p:extLst>
      <p:ext uri="{BB962C8B-B14F-4D97-AF65-F5344CB8AC3E}">
        <p14:creationId xmlns:p14="http://schemas.microsoft.com/office/powerpoint/2010/main" val="3048700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76C9A8E-2939-B3EC-A436-CA952B6B9967}"/>
              </a:ext>
            </a:extLst>
          </p:cNvPr>
          <p:cNvSpPr txBox="1"/>
          <p:nvPr/>
        </p:nvSpPr>
        <p:spPr>
          <a:xfrm>
            <a:off x="899588" y="2146508"/>
            <a:ext cx="1751333" cy="23083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HotelController.java</a:t>
            </a:r>
            <a:endParaRPr lang="ko-KR" altLang="en-US" sz="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8D1D66-D70D-7DD5-EE10-5699A30C5068}"/>
              </a:ext>
            </a:extLst>
          </p:cNvPr>
          <p:cNvSpPr txBox="1"/>
          <p:nvPr/>
        </p:nvSpPr>
        <p:spPr>
          <a:xfrm>
            <a:off x="899587" y="3033392"/>
            <a:ext cx="1751333" cy="23083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C.java</a:t>
            </a:r>
            <a:endParaRPr lang="ko-KR" altLang="en-US" sz="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26DCC-AD7E-D9E5-8E49-9766CD4186CF}"/>
              </a:ext>
            </a:extLst>
          </p:cNvPr>
          <p:cNvSpPr txBox="1"/>
          <p:nvPr/>
        </p:nvSpPr>
        <p:spPr>
          <a:xfrm>
            <a:off x="891199" y="1027517"/>
            <a:ext cx="1751333" cy="23083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err="1"/>
              <a:t>hotelService.jsp</a:t>
            </a:r>
            <a:endParaRPr lang="ko-KR" altLang="en-US" sz="90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D324597-052E-2AA0-24F8-7603B6FE672E}"/>
              </a:ext>
            </a:extLst>
          </p:cNvPr>
          <p:cNvGrpSpPr/>
          <p:nvPr/>
        </p:nvGrpSpPr>
        <p:grpSpPr>
          <a:xfrm>
            <a:off x="1372998" y="4752834"/>
            <a:ext cx="3507428" cy="1696375"/>
            <a:chOff x="7768206" y="3707315"/>
            <a:chExt cx="3507428" cy="1696375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3EC38F2-E0D7-6374-4AB0-659669EEFD02}"/>
                </a:ext>
              </a:extLst>
            </p:cNvPr>
            <p:cNvSpPr/>
            <p:nvPr/>
          </p:nvSpPr>
          <p:spPr>
            <a:xfrm>
              <a:off x="7768206" y="3707315"/>
              <a:ext cx="3507428" cy="1696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3EF1B8E-F5E2-48D4-558E-DC112F4D7F69}"/>
                </a:ext>
              </a:extLst>
            </p:cNvPr>
            <p:cNvSpPr/>
            <p:nvPr/>
          </p:nvSpPr>
          <p:spPr>
            <a:xfrm>
              <a:off x="7976534" y="4115232"/>
              <a:ext cx="253065" cy="24844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1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5B1ED98-6EC1-05C3-28EB-44F842A4ABC4}"/>
                </a:ext>
              </a:extLst>
            </p:cNvPr>
            <p:cNvSpPr/>
            <p:nvPr/>
          </p:nvSpPr>
          <p:spPr>
            <a:xfrm>
              <a:off x="7976534" y="4468051"/>
              <a:ext cx="253065" cy="24844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2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A078C1D-9A0D-D26E-58BA-A684519A3054}"/>
                </a:ext>
              </a:extLst>
            </p:cNvPr>
            <p:cNvSpPr/>
            <p:nvPr/>
          </p:nvSpPr>
          <p:spPr>
            <a:xfrm>
              <a:off x="7976534" y="4820871"/>
              <a:ext cx="253065" cy="24844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3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3705B2-1512-F29A-3280-E554DEE39D08}"/>
                </a:ext>
              </a:extLst>
            </p:cNvPr>
            <p:cNvSpPr txBox="1"/>
            <p:nvPr/>
          </p:nvSpPr>
          <p:spPr>
            <a:xfrm>
              <a:off x="8246377" y="4115232"/>
              <a:ext cx="2944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hotelRepository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에서 호텔리스트를 </a:t>
              </a:r>
              <a:r>
                <a:rPr lang="en-US" altLang="ko-KR" sz="1000" dirty="0"/>
                <a:t>list</a:t>
              </a:r>
              <a:r>
                <a:rPr lang="ko-KR" altLang="en-US" sz="1000" dirty="0"/>
                <a:t>에 담기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D58BD7-1846-30C0-DCC7-BAB30433B11C}"/>
                </a:ext>
              </a:extLst>
            </p:cNvPr>
            <p:cNvSpPr txBox="1"/>
            <p:nvPr/>
          </p:nvSpPr>
          <p:spPr>
            <a:xfrm>
              <a:off x="8246377" y="4468051"/>
              <a:ext cx="2944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hotelController</a:t>
              </a:r>
              <a:r>
                <a:rPr lang="ko-KR" altLang="en-US" sz="1000" dirty="0"/>
                <a:t>에서 매개변수로 </a:t>
              </a:r>
              <a:r>
                <a:rPr lang="en-US" altLang="ko-KR" sz="1000" dirty="0"/>
                <a:t>page</a:t>
              </a:r>
              <a:r>
                <a:rPr lang="ko-KR" altLang="en-US" sz="1000" dirty="0"/>
                <a:t>를 받는다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E1460A7-72D8-D486-18A2-2FD124403570}"/>
                </a:ext>
              </a:extLst>
            </p:cNvPr>
            <p:cNvSpPr txBox="1"/>
            <p:nvPr/>
          </p:nvSpPr>
          <p:spPr>
            <a:xfrm>
              <a:off x="8246378" y="4823091"/>
              <a:ext cx="24076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기본 보여지는 글의 개수는 </a:t>
              </a:r>
              <a:r>
                <a:rPr lang="en-US" altLang="ko-KR" sz="1000" dirty="0"/>
                <a:t>8</a:t>
              </a:r>
              <a:r>
                <a:rPr lang="ko-KR" altLang="en-US" sz="1000" dirty="0"/>
                <a:t>개 설정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A62D20C-9AE0-F595-DA21-5BE465766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88" y="2383632"/>
            <a:ext cx="4182059" cy="400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813025-9DC6-7EF5-EE64-CB173146C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88" y="3268322"/>
            <a:ext cx="4286848" cy="8668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FA8C8A-1DCA-C16F-E09F-3C7AC9B85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99" y="1256978"/>
            <a:ext cx="9754961" cy="2667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B9B67B-E8E4-89FF-B6D4-81E93A2DA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87" y="1610888"/>
            <a:ext cx="3743847" cy="2572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9C5DD0-2EE4-64B2-D9A5-2EA6745C3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9631" y="1924051"/>
            <a:ext cx="4202023" cy="285930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0F72505-48BC-EC30-3191-6AE4486E838D}"/>
              </a:ext>
            </a:extLst>
          </p:cNvPr>
          <p:cNvCxnSpPr>
            <a:stCxn id="37" idx="3"/>
            <a:endCxn id="16" idx="2"/>
          </p:cNvCxnSpPr>
          <p:nvPr/>
        </p:nvCxnSpPr>
        <p:spPr>
          <a:xfrm flipV="1">
            <a:off x="4258810" y="4783352"/>
            <a:ext cx="3651833" cy="120836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E9686A-E24F-DA54-1084-226ED7F4B80B}"/>
              </a:ext>
            </a:extLst>
          </p:cNvPr>
          <p:cNvSpPr/>
          <p:nvPr/>
        </p:nvSpPr>
        <p:spPr>
          <a:xfrm>
            <a:off x="3657600" y="3686464"/>
            <a:ext cx="1365324" cy="26591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2EB33B1-226F-2AAF-4304-D1FA63B2C934}"/>
              </a:ext>
            </a:extLst>
          </p:cNvPr>
          <p:cNvSpPr/>
          <p:nvPr/>
        </p:nvSpPr>
        <p:spPr>
          <a:xfrm>
            <a:off x="3120704" y="2389356"/>
            <a:ext cx="459421" cy="2308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8212BBC-D374-ED28-21A7-B7FE4CF44A57}"/>
              </a:ext>
            </a:extLst>
          </p:cNvPr>
          <p:cNvCxnSpPr/>
          <p:nvPr/>
        </p:nvCxnSpPr>
        <p:spPr>
          <a:xfrm flipH="1">
            <a:off x="3596903" y="3952380"/>
            <a:ext cx="589203" cy="19140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92707F4-5D48-C41B-25A2-002AF2D8A9A7}"/>
              </a:ext>
            </a:extLst>
          </p:cNvPr>
          <p:cNvSpPr txBox="1"/>
          <p:nvPr/>
        </p:nvSpPr>
        <p:spPr>
          <a:xfrm>
            <a:off x="876112" y="508473"/>
            <a:ext cx="2244592" cy="36933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숙소 리스트 </a:t>
            </a:r>
            <a:r>
              <a:rPr lang="ko-KR" altLang="en-US" dirty="0" err="1">
                <a:solidFill>
                  <a:schemeClr val="bg1"/>
                </a:solidFill>
              </a:rPr>
              <a:t>페이징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188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68D1D66-D70D-7DD5-EE10-5699A30C5068}"/>
              </a:ext>
            </a:extLst>
          </p:cNvPr>
          <p:cNvSpPr txBox="1"/>
          <p:nvPr/>
        </p:nvSpPr>
        <p:spPr>
          <a:xfrm>
            <a:off x="891198" y="2134247"/>
            <a:ext cx="1751333" cy="23083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HotelService.java</a:t>
            </a:r>
            <a:endParaRPr lang="ko-KR" altLang="en-US" sz="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26DCC-AD7E-D9E5-8E49-9766CD4186CF}"/>
              </a:ext>
            </a:extLst>
          </p:cNvPr>
          <p:cNvSpPr txBox="1"/>
          <p:nvPr/>
        </p:nvSpPr>
        <p:spPr>
          <a:xfrm>
            <a:off x="891199" y="1188189"/>
            <a:ext cx="1751333" cy="23083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Hotel.java</a:t>
            </a:r>
            <a:endParaRPr lang="ko-KR" altLang="en-US" sz="9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EC38F2-E0D7-6374-4AB0-659669EEFD02}"/>
              </a:ext>
            </a:extLst>
          </p:cNvPr>
          <p:cNvSpPr/>
          <p:nvPr/>
        </p:nvSpPr>
        <p:spPr>
          <a:xfrm>
            <a:off x="7364703" y="4845984"/>
            <a:ext cx="3507428" cy="1267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3EF1B8E-F5E2-48D4-558E-DC112F4D7F69}"/>
              </a:ext>
            </a:extLst>
          </p:cNvPr>
          <p:cNvSpPr/>
          <p:nvPr/>
        </p:nvSpPr>
        <p:spPr>
          <a:xfrm>
            <a:off x="7590639" y="5161452"/>
            <a:ext cx="253065" cy="26195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5B1ED98-6EC1-05C3-28EB-44F842A4ABC4}"/>
              </a:ext>
            </a:extLst>
          </p:cNvPr>
          <p:cNvSpPr/>
          <p:nvPr/>
        </p:nvSpPr>
        <p:spPr>
          <a:xfrm>
            <a:off x="7590639" y="5533463"/>
            <a:ext cx="253065" cy="26195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3705B2-1512-F29A-3280-E554DEE39D08}"/>
              </a:ext>
            </a:extLst>
          </p:cNvPr>
          <p:cNvSpPr txBox="1"/>
          <p:nvPr/>
        </p:nvSpPr>
        <p:spPr>
          <a:xfrm>
            <a:off x="7860482" y="5161452"/>
            <a:ext cx="2944537" cy="25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Hotel.java </a:t>
            </a:r>
            <a:r>
              <a:rPr lang="ko-KR" altLang="en-US" sz="1000" dirty="0"/>
              <a:t>에 </a:t>
            </a:r>
            <a:r>
              <a:rPr lang="en-US" altLang="ko-KR" sz="1000" dirty="0"/>
              <a:t>@Transient</a:t>
            </a:r>
            <a:r>
              <a:rPr lang="ko-KR" altLang="en-US" sz="1000" dirty="0"/>
              <a:t>로 </a:t>
            </a:r>
            <a:r>
              <a:rPr lang="en-US" altLang="ko-KR" sz="1000" dirty="0"/>
              <a:t>pricelist </a:t>
            </a:r>
            <a:r>
              <a:rPr lang="ko-KR" altLang="en-US" sz="1000" dirty="0"/>
              <a:t>만들기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D58BD7-1846-30C0-DCC7-BAB30433B11C}"/>
              </a:ext>
            </a:extLst>
          </p:cNvPr>
          <p:cNvSpPr txBox="1"/>
          <p:nvPr/>
        </p:nvSpPr>
        <p:spPr>
          <a:xfrm>
            <a:off x="7860482" y="5533463"/>
            <a:ext cx="29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hotelService</a:t>
            </a:r>
            <a:r>
              <a:rPr lang="ko-KR" altLang="en-US" sz="1000" dirty="0"/>
              <a:t>에서 </a:t>
            </a:r>
            <a:r>
              <a:rPr lang="en-US" altLang="ko-KR" sz="1000" dirty="0"/>
              <a:t>MAX</a:t>
            </a:r>
            <a:r>
              <a:rPr lang="ko-KR" altLang="en-US" sz="1000" dirty="0"/>
              <a:t>값과 </a:t>
            </a:r>
            <a:r>
              <a:rPr lang="en-US" altLang="ko-KR" sz="1000" dirty="0"/>
              <a:t>MIN</a:t>
            </a:r>
            <a:r>
              <a:rPr lang="ko-KR" altLang="en-US" sz="1000" dirty="0"/>
              <a:t>값을 </a:t>
            </a:r>
            <a:endParaRPr lang="en-US" altLang="ko-KR" sz="1000" dirty="0"/>
          </a:p>
          <a:p>
            <a:r>
              <a:rPr lang="en-US" altLang="ko-KR" sz="1000" dirty="0"/>
              <a:t>MIN</a:t>
            </a:r>
            <a:r>
              <a:rPr lang="ko-KR" altLang="en-US" sz="1000" dirty="0"/>
              <a:t> </a:t>
            </a:r>
            <a:r>
              <a:rPr lang="en-US" altLang="ko-KR" sz="1000" dirty="0"/>
              <a:t>~</a:t>
            </a:r>
            <a:r>
              <a:rPr lang="ko-KR" altLang="en-US" sz="1000" dirty="0"/>
              <a:t> </a:t>
            </a:r>
            <a:r>
              <a:rPr lang="en-US" altLang="ko-KR" sz="1000" dirty="0"/>
              <a:t>MAX</a:t>
            </a:r>
            <a:r>
              <a:rPr lang="ko-KR" altLang="en-US" sz="1000" dirty="0"/>
              <a:t>로 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3EFE8E-0F8A-D955-CD4F-77C568521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98" y="2356155"/>
            <a:ext cx="5659773" cy="3757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E1967E-FC0B-B492-60AD-7B7946A9A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98" y="1419021"/>
            <a:ext cx="2724458" cy="457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3473E85-000C-22D0-4DBA-A4C5321DD4C1}"/>
              </a:ext>
            </a:extLst>
          </p:cNvPr>
          <p:cNvSpPr/>
          <p:nvPr/>
        </p:nvSpPr>
        <p:spPr>
          <a:xfrm>
            <a:off x="1476462" y="5052253"/>
            <a:ext cx="4949505" cy="2308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DB1CAB6-BFE3-9D98-B4E8-4ED647B32E73}"/>
              </a:ext>
            </a:extLst>
          </p:cNvPr>
          <p:cNvCxnSpPr>
            <a:cxnSpLocks/>
          </p:cNvCxnSpPr>
          <p:nvPr/>
        </p:nvCxnSpPr>
        <p:spPr>
          <a:xfrm flipH="1" flipV="1">
            <a:off x="6567749" y="5283085"/>
            <a:ext cx="1006112" cy="326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2C33DB-3039-22B5-C9DF-308F9EAD8AC3}"/>
              </a:ext>
            </a:extLst>
          </p:cNvPr>
          <p:cNvCxnSpPr>
            <a:cxnSpLocks/>
            <a:stCxn id="8" idx="0"/>
            <a:endCxn id="4" idx="1"/>
          </p:cNvCxnSpPr>
          <p:nvPr/>
        </p:nvCxnSpPr>
        <p:spPr>
          <a:xfrm flipV="1">
            <a:off x="3951215" y="3249374"/>
            <a:ext cx="3396710" cy="1802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449EF4AF-A56D-1939-C9A7-1C787F47A931}"/>
              </a:ext>
            </a:extLst>
          </p:cNvPr>
          <p:cNvGrpSpPr/>
          <p:nvPr/>
        </p:nvGrpSpPr>
        <p:grpSpPr>
          <a:xfrm>
            <a:off x="7347925" y="2668268"/>
            <a:ext cx="2629267" cy="1162212"/>
            <a:chOff x="7347925" y="3465222"/>
            <a:chExt cx="2629267" cy="116221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07B4586-1F2D-22B5-D2E9-D2AB0EB83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47925" y="3465222"/>
              <a:ext cx="2629267" cy="1162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26A7CD6-5110-40C3-5577-929642F29645}"/>
                </a:ext>
              </a:extLst>
            </p:cNvPr>
            <p:cNvSpPr/>
            <p:nvPr/>
          </p:nvSpPr>
          <p:spPr>
            <a:xfrm>
              <a:off x="7462225" y="4133986"/>
              <a:ext cx="2024675" cy="34360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C399D35-73C0-B441-2A0E-6CA43E38B4A9}"/>
              </a:ext>
            </a:extLst>
          </p:cNvPr>
          <p:cNvSpPr txBox="1"/>
          <p:nvPr/>
        </p:nvSpPr>
        <p:spPr>
          <a:xfrm>
            <a:off x="891198" y="601532"/>
            <a:ext cx="1977837" cy="36933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숙소 가격 리스트 </a:t>
            </a:r>
          </a:p>
        </p:txBody>
      </p:sp>
    </p:spTree>
    <p:extLst>
      <p:ext uri="{BB962C8B-B14F-4D97-AF65-F5344CB8AC3E}">
        <p14:creationId xmlns:p14="http://schemas.microsoft.com/office/powerpoint/2010/main" val="1603054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76C9A8E-2939-B3EC-A436-CA952B6B9967}"/>
              </a:ext>
            </a:extLst>
          </p:cNvPr>
          <p:cNvSpPr txBox="1"/>
          <p:nvPr/>
        </p:nvSpPr>
        <p:spPr>
          <a:xfrm>
            <a:off x="916366" y="1413484"/>
            <a:ext cx="1751333" cy="23083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HcommentlService.java</a:t>
            </a:r>
            <a:endParaRPr lang="ko-KR" altLang="en-US" sz="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8D1D66-D70D-7DD5-EE10-5699A30C5068}"/>
              </a:ext>
            </a:extLst>
          </p:cNvPr>
          <p:cNvSpPr txBox="1"/>
          <p:nvPr/>
        </p:nvSpPr>
        <p:spPr>
          <a:xfrm>
            <a:off x="916366" y="2262791"/>
            <a:ext cx="1751333" cy="23083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Comment.js</a:t>
            </a:r>
            <a:endParaRPr lang="ko-KR" altLang="en-US" sz="9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2B6534-AFBB-7539-6781-E93E45DD6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66" y="1644316"/>
            <a:ext cx="7287642" cy="2286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1D663C-344A-7ADC-6B99-3BAFBBA32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66" y="3566730"/>
            <a:ext cx="3839111" cy="11336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1CC3D6-A727-A462-8CC7-AAF9D6DAC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66" y="4959313"/>
            <a:ext cx="6180720" cy="4191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3E3DF0-693E-A4D6-9621-E1FC6A099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66" y="2475249"/>
            <a:ext cx="2263703" cy="924054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846C3204-FD6F-B7B4-ECAA-F3E1688AE639}"/>
              </a:ext>
            </a:extLst>
          </p:cNvPr>
          <p:cNvGrpSpPr/>
          <p:nvPr/>
        </p:nvGrpSpPr>
        <p:grpSpPr>
          <a:xfrm>
            <a:off x="7333376" y="4343866"/>
            <a:ext cx="3715755" cy="1854183"/>
            <a:chOff x="7559879" y="1648906"/>
            <a:chExt cx="3715755" cy="202759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3EC38F2-E0D7-6374-4AB0-659669EEFD02}"/>
                </a:ext>
              </a:extLst>
            </p:cNvPr>
            <p:cNvSpPr/>
            <p:nvPr/>
          </p:nvSpPr>
          <p:spPr>
            <a:xfrm>
              <a:off x="7559879" y="1648906"/>
              <a:ext cx="3507428" cy="20275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3EF1B8E-F5E2-48D4-558E-DC112F4D7F69}"/>
                </a:ext>
              </a:extLst>
            </p:cNvPr>
            <p:cNvSpPr/>
            <p:nvPr/>
          </p:nvSpPr>
          <p:spPr>
            <a:xfrm>
              <a:off x="7768206" y="2054603"/>
              <a:ext cx="253065" cy="24844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1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5B1ED98-6EC1-05C3-28EB-44F842A4ABC4}"/>
                </a:ext>
              </a:extLst>
            </p:cNvPr>
            <p:cNvSpPr/>
            <p:nvPr/>
          </p:nvSpPr>
          <p:spPr>
            <a:xfrm>
              <a:off x="7768207" y="2409642"/>
              <a:ext cx="253065" cy="24844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2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A078C1D-9A0D-D26E-58BA-A684519A3054}"/>
                </a:ext>
              </a:extLst>
            </p:cNvPr>
            <p:cNvSpPr/>
            <p:nvPr/>
          </p:nvSpPr>
          <p:spPr>
            <a:xfrm>
              <a:off x="7768207" y="2762462"/>
              <a:ext cx="253065" cy="24844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3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3705B2-1512-F29A-3280-E554DEE39D08}"/>
                </a:ext>
              </a:extLst>
            </p:cNvPr>
            <p:cNvSpPr txBox="1"/>
            <p:nvPr/>
          </p:nvSpPr>
          <p:spPr>
            <a:xfrm>
              <a:off x="8038050" y="2056823"/>
              <a:ext cx="30292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특정 호텔의 </a:t>
              </a:r>
              <a:r>
                <a:rPr lang="ko-KR" altLang="en-US" sz="1000"/>
                <a:t>댓글들을 등록날짜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역순으로 불러옴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D58BD7-1846-30C0-DCC7-BAB30433B11C}"/>
                </a:ext>
              </a:extLst>
            </p:cNvPr>
            <p:cNvSpPr txBox="1"/>
            <p:nvPr/>
          </p:nvSpPr>
          <p:spPr>
            <a:xfrm>
              <a:off x="8038050" y="2409642"/>
              <a:ext cx="281031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Data </a:t>
              </a:r>
              <a:r>
                <a:rPr lang="ko-KR" altLang="en-US" sz="1000" dirty="0"/>
                <a:t>에 댓글의 정보를 담기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E1460A7-72D8-D486-18A2-2FD124403570}"/>
                </a:ext>
              </a:extLst>
            </p:cNvPr>
            <p:cNvSpPr txBox="1"/>
            <p:nvPr/>
          </p:nvSpPr>
          <p:spPr>
            <a:xfrm>
              <a:off x="8038051" y="2764682"/>
              <a:ext cx="2676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/>
                <a:t>별점의</a:t>
              </a:r>
              <a:r>
                <a:rPr lang="ko-KR" altLang="en-US" sz="1000" dirty="0"/>
                <a:t> 평균을 계산하여 숙소 정보에 표시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17024FD-AC4E-78BF-870B-F9E9D6CF0211}"/>
                </a:ext>
              </a:extLst>
            </p:cNvPr>
            <p:cNvSpPr/>
            <p:nvPr/>
          </p:nvSpPr>
          <p:spPr>
            <a:xfrm>
              <a:off x="7768206" y="3115282"/>
              <a:ext cx="253065" cy="24844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4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CA93FC-C717-2C7A-78D6-9F3188D370C7}"/>
                </a:ext>
              </a:extLst>
            </p:cNvPr>
            <p:cNvSpPr txBox="1"/>
            <p:nvPr/>
          </p:nvSpPr>
          <p:spPr>
            <a:xfrm>
              <a:off x="8033420" y="3117502"/>
              <a:ext cx="32422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작성자와 로그인한 유저가 같다면 삭제 버튼 표시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9D6B91DB-391B-46F8-6753-63E320E1F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5640" y="4271678"/>
            <a:ext cx="1087168" cy="42868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710039F-1D87-C23C-34D5-26A46107FC1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766662" y="4486021"/>
            <a:ext cx="38897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C6E4F786-351A-F07A-2220-28E31E15D9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8875" y="2370451"/>
            <a:ext cx="5611141" cy="126966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5340C9C-D50A-1E87-D4FC-B8B2E6C9B1B6}"/>
              </a:ext>
            </a:extLst>
          </p:cNvPr>
          <p:cNvCxnSpPr>
            <a:cxnSpLocks/>
          </p:cNvCxnSpPr>
          <p:nvPr/>
        </p:nvCxnSpPr>
        <p:spPr>
          <a:xfrm flipV="1">
            <a:off x="6479098" y="3001628"/>
            <a:ext cx="0" cy="19404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AB4BDBD-469F-D57D-CDA5-147934F295EB}"/>
              </a:ext>
            </a:extLst>
          </p:cNvPr>
          <p:cNvCxnSpPr>
            <a:stCxn id="14" idx="3"/>
            <a:endCxn id="34" idx="1"/>
          </p:cNvCxnSpPr>
          <p:nvPr/>
        </p:nvCxnSpPr>
        <p:spPr>
          <a:xfrm>
            <a:off x="3180069" y="2937276"/>
            <a:ext cx="1888806" cy="68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F2DD311A-71E0-5C85-D8E6-F223CB7C1889}"/>
              </a:ext>
            </a:extLst>
          </p:cNvPr>
          <p:cNvCxnSpPr>
            <a:stCxn id="5" idx="3"/>
            <a:endCxn id="34" idx="3"/>
          </p:cNvCxnSpPr>
          <p:nvPr/>
        </p:nvCxnSpPr>
        <p:spPr>
          <a:xfrm>
            <a:off x="8204008" y="1758632"/>
            <a:ext cx="2476008" cy="1246650"/>
          </a:xfrm>
          <a:prstGeom prst="bentConnector3">
            <a:avLst>
              <a:gd name="adj1" fmla="val 1092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E78DFA-B9A4-E9B9-E9AA-85E6597A50C0}"/>
              </a:ext>
            </a:extLst>
          </p:cNvPr>
          <p:cNvSpPr txBox="1"/>
          <p:nvPr/>
        </p:nvSpPr>
        <p:spPr>
          <a:xfrm>
            <a:off x="916366" y="650131"/>
            <a:ext cx="2808346" cy="36933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특정 숙소의 댓글과 평점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4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EA62-9A62-2520-3D1F-7A614DDF532A}"/>
              </a:ext>
            </a:extLst>
          </p:cNvPr>
          <p:cNvSpPr/>
          <p:nvPr/>
        </p:nvSpPr>
        <p:spPr>
          <a:xfrm>
            <a:off x="8483600" y="0"/>
            <a:ext cx="37084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5B6857-6C92-6C8A-77B9-0475A8FAF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2043" y="497840"/>
            <a:ext cx="321151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b="1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helvetica" pitchFamily="34" charset="0"/>
              </a:rPr>
              <a:t>진하륜</a:t>
            </a:r>
            <a:endParaRPr lang="ko-KR" altLang="en-US" sz="4400" i="1" dirty="0"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helvetica" pitchFamily="34" charset="0"/>
            </a:endParaRPr>
          </a:p>
        </p:txBody>
      </p:sp>
      <p:sp>
        <p:nvSpPr>
          <p:cNvPr id="4" name="제목 6">
            <a:extLst>
              <a:ext uri="{FF2B5EF4-FFF2-40B4-BE49-F238E27FC236}">
                <a16:creationId xmlns:a16="http://schemas.microsoft.com/office/drawing/2014/main" id="{D0352850-24B5-84FD-851E-32910D35CE9C}"/>
              </a:ext>
            </a:extLst>
          </p:cNvPr>
          <p:cNvSpPr txBox="1">
            <a:spLocks/>
          </p:cNvSpPr>
          <p:nvPr/>
        </p:nvSpPr>
        <p:spPr>
          <a:xfrm>
            <a:off x="905233" y="685390"/>
            <a:ext cx="3708400" cy="489712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카카오페이 결제</a:t>
            </a:r>
            <a:endParaRPr lang="en-US" altLang="ko-KR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SMS</a:t>
            </a: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인증</a:t>
            </a:r>
            <a:endParaRPr lang="en-US" altLang="ko-KR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유효성 검사</a:t>
            </a:r>
            <a:endParaRPr lang="en-US" altLang="ko-KR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 업로드 수정</a:t>
            </a:r>
            <a:endParaRPr lang="en-US" altLang="ko-KR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3698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1368A53-9ECF-E28C-F7D5-3E71309F2E2D}"/>
              </a:ext>
            </a:extLst>
          </p:cNvPr>
          <p:cNvSpPr/>
          <p:nvPr/>
        </p:nvSpPr>
        <p:spPr>
          <a:xfrm>
            <a:off x="4997882" y="1170563"/>
            <a:ext cx="5443043" cy="826221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7BA879-B1D7-CCE4-486A-559775FB7125}"/>
              </a:ext>
            </a:extLst>
          </p:cNvPr>
          <p:cNvSpPr/>
          <p:nvPr/>
        </p:nvSpPr>
        <p:spPr>
          <a:xfrm>
            <a:off x="4997882" y="2340694"/>
            <a:ext cx="5444979" cy="826221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01F74B-8691-70DB-2384-3A659B043587}"/>
              </a:ext>
            </a:extLst>
          </p:cNvPr>
          <p:cNvSpPr/>
          <p:nvPr/>
        </p:nvSpPr>
        <p:spPr>
          <a:xfrm>
            <a:off x="4997882" y="4670573"/>
            <a:ext cx="5444979" cy="826221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C1000A-A9C2-1009-B6C4-4B94B5F066DC}"/>
              </a:ext>
            </a:extLst>
          </p:cNvPr>
          <p:cNvSpPr/>
          <p:nvPr/>
        </p:nvSpPr>
        <p:spPr>
          <a:xfrm>
            <a:off x="4997881" y="3500438"/>
            <a:ext cx="5443044" cy="826221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4281" name="Rectangle 10">
            <a:extLst>
              <a:ext uri="{FF2B5EF4-FFF2-40B4-BE49-F238E27FC236}">
                <a16:creationId xmlns:a16="http://schemas.microsoft.com/office/drawing/2014/main" id="{AE384C9E-3467-F6FC-8083-E4745247B1B5}"/>
              </a:ext>
            </a:extLst>
          </p:cNvPr>
          <p:cNvSpPr>
            <a:spLocks/>
          </p:cNvSpPr>
          <p:nvPr/>
        </p:nvSpPr>
        <p:spPr bwMode="auto">
          <a:xfrm>
            <a:off x="5624944" y="1200726"/>
            <a:ext cx="3915818" cy="73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3000" dirty="0">
                <a:solidFill>
                  <a:srgbClr val="3A342A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 pitchFamily="34" charset="0"/>
              </a:rPr>
              <a:t>1. </a:t>
            </a:r>
            <a:r>
              <a:rPr lang="ko-KR" altLang="en-US" sz="3000" dirty="0">
                <a:solidFill>
                  <a:srgbClr val="3A342A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 pitchFamily="34" charset="0"/>
              </a:rPr>
              <a:t>프로젝트 개요</a:t>
            </a:r>
            <a:r>
              <a:rPr lang="en-US" altLang="ko-KR" sz="3000" dirty="0">
                <a:solidFill>
                  <a:srgbClr val="3A342A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 pitchFamily="34" charset="0"/>
              </a:rPr>
              <a:t>/</a:t>
            </a:r>
            <a:r>
              <a:rPr lang="ko-KR" altLang="en-US" sz="3000" dirty="0">
                <a:solidFill>
                  <a:srgbClr val="3A342A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 pitchFamily="34" charset="0"/>
              </a:rPr>
              <a:t>기획</a:t>
            </a:r>
            <a:endParaRPr lang="en-US" altLang="ko-KR" sz="3000" dirty="0">
              <a:solidFill>
                <a:srgbClr val="3A342A"/>
              </a:solidFill>
              <a:latin typeface="Calibri" panose="020F0502020204030204" pitchFamily="34" charset="0"/>
              <a:cs typeface="Calibri" panose="020F0502020204030204" pitchFamily="34" charset="0"/>
              <a:sym typeface="Open Sans" pitchFamily="34" charset="0"/>
            </a:endParaRPr>
          </a:p>
        </p:txBody>
      </p:sp>
      <p:sp>
        <p:nvSpPr>
          <p:cNvPr id="54282" name="Rectangle 10">
            <a:extLst>
              <a:ext uri="{FF2B5EF4-FFF2-40B4-BE49-F238E27FC236}">
                <a16:creationId xmlns:a16="http://schemas.microsoft.com/office/drawing/2014/main" id="{5C1E4D55-07AD-548C-BF6D-E44F0CE1817C}"/>
              </a:ext>
            </a:extLst>
          </p:cNvPr>
          <p:cNvSpPr>
            <a:spLocks/>
          </p:cNvSpPr>
          <p:nvPr/>
        </p:nvSpPr>
        <p:spPr bwMode="auto">
          <a:xfrm>
            <a:off x="5591605" y="2372445"/>
            <a:ext cx="3915817" cy="73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3000" dirty="0">
                <a:solidFill>
                  <a:srgbClr val="3A342A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 pitchFamily="34" charset="0"/>
              </a:rPr>
              <a:t>2. </a:t>
            </a:r>
            <a:r>
              <a:rPr lang="ko-KR" altLang="en-US" sz="3000" dirty="0">
                <a:solidFill>
                  <a:srgbClr val="3A342A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 pitchFamily="34" charset="0"/>
              </a:rPr>
              <a:t>핵심기술 설명</a:t>
            </a:r>
            <a:endParaRPr lang="en-US" altLang="ko-KR" sz="3000" dirty="0">
              <a:solidFill>
                <a:srgbClr val="3A342A"/>
              </a:solidFill>
              <a:latin typeface="Calibri" panose="020F0502020204030204" pitchFamily="34" charset="0"/>
              <a:cs typeface="Calibri" panose="020F0502020204030204" pitchFamily="34" charset="0"/>
              <a:sym typeface="Open Sans" pitchFamily="34" charset="0"/>
            </a:endParaRPr>
          </a:p>
        </p:txBody>
      </p:sp>
      <p:sp>
        <p:nvSpPr>
          <p:cNvPr id="54283" name="Rectangle 10">
            <a:extLst>
              <a:ext uri="{FF2B5EF4-FFF2-40B4-BE49-F238E27FC236}">
                <a16:creationId xmlns:a16="http://schemas.microsoft.com/office/drawing/2014/main" id="{5EF2128F-CBFE-8856-6EBF-3C87AC73E844}"/>
              </a:ext>
            </a:extLst>
          </p:cNvPr>
          <p:cNvSpPr>
            <a:spLocks/>
          </p:cNvSpPr>
          <p:nvPr/>
        </p:nvSpPr>
        <p:spPr bwMode="auto">
          <a:xfrm>
            <a:off x="5591605" y="3533776"/>
            <a:ext cx="3915817" cy="73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3000" dirty="0">
                <a:solidFill>
                  <a:srgbClr val="3A342A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 pitchFamily="34" charset="0"/>
              </a:rPr>
              <a:t>3. </a:t>
            </a:r>
            <a:r>
              <a:rPr lang="ko-KR" altLang="en-US" sz="3000" dirty="0">
                <a:solidFill>
                  <a:srgbClr val="3A342A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 pitchFamily="34" charset="0"/>
              </a:rPr>
              <a:t>페이지 시연</a:t>
            </a:r>
            <a:endParaRPr lang="en-US" altLang="ko-KR" sz="3000" dirty="0">
              <a:solidFill>
                <a:srgbClr val="3A342A"/>
              </a:solidFill>
              <a:latin typeface="Calibri" panose="020F0502020204030204" pitchFamily="34" charset="0"/>
              <a:cs typeface="Calibri" panose="020F0502020204030204" pitchFamily="34" charset="0"/>
              <a:sym typeface="Open Sans" pitchFamily="34" charset="0"/>
            </a:endParaRPr>
          </a:p>
        </p:txBody>
      </p:sp>
      <p:sp>
        <p:nvSpPr>
          <p:cNvPr id="54284" name="Rectangle 10">
            <a:extLst>
              <a:ext uri="{FF2B5EF4-FFF2-40B4-BE49-F238E27FC236}">
                <a16:creationId xmlns:a16="http://schemas.microsoft.com/office/drawing/2014/main" id="{6BCA25EB-9970-FA74-510D-CE463A1B1AD7}"/>
              </a:ext>
            </a:extLst>
          </p:cNvPr>
          <p:cNvSpPr>
            <a:spLocks/>
          </p:cNvSpPr>
          <p:nvPr/>
        </p:nvSpPr>
        <p:spPr bwMode="auto">
          <a:xfrm>
            <a:off x="5591605" y="4703911"/>
            <a:ext cx="3915817" cy="73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3000" dirty="0">
                <a:solidFill>
                  <a:srgbClr val="3A342A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 pitchFamily="34" charset="0"/>
              </a:rPr>
              <a:t>4. </a:t>
            </a:r>
            <a:r>
              <a:rPr lang="ko-KR" altLang="en-US" sz="3000" dirty="0">
                <a:solidFill>
                  <a:srgbClr val="3A342A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 pitchFamily="34" charset="0"/>
              </a:rPr>
              <a:t>마무리</a:t>
            </a:r>
            <a:r>
              <a:rPr lang="en-US" altLang="ko-KR" sz="3000" dirty="0">
                <a:solidFill>
                  <a:srgbClr val="3A342A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 pitchFamily="34" charset="0"/>
              </a:rPr>
              <a:t>/</a:t>
            </a:r>
            <a:r>
              <a:rPr lang="ko-KR" altLang="en-US" sz="3000" dirty="0">
                <a:solidFill>
                  <a:srgbClr val="3A342A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 pitchFamily="34" charset="0"/>
              </a:rPr>
              <a:t>소감</a:t>
            </a:r>
            <a:endParaRPr lang="en-US" altLang="ko-KR" sz="3000" dirty="0">
              <a:solidFill>
                <a:srgbClr val="3A342A"/>
              </a:solidFill>
              <a:latin typeface="Calibri" panose="020F0502020204030204" pitchFamily="34" charset="0"/>
              <a:cs typeface="Calibri" panose="020F0502020204030204" pitchFamily="34" charset="0"/>
              <a:sym typeface="Open Sans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C5427-FF8F-264A-5156-6EB152FEF635}"/>
              </a:ext>
            </a:extLst>
          </p:cNvPr>
          <p:cNvSpPr/>
          <p:nvPr/>
        </p:nvSpPr>
        <p:spPr>
          <a:xfrm>
            <a:off x="-36563" y="0"/>
            <a:ext cx="37084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B6A251-6109-1B5D-27A0-0DCECCA2F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0275" y="689638"/>
            <a:ext cx="3211513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목차</a:t>
            </a:r>
            <a:endParaRPr lang="en-US" altLang="ko-KR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  <a:p>
            <a:pPr algn="ctr">
              <a:defRPr/>
            </a:pPr>
            <a:endParaRPr lang="ko-KR" altLang="en-US" sz="4400" i="1" dirty="0">
              <a:solidFill>
                <a:schemeClr val="tx1">
                  <a:lumMod val="85000"/>
                  <a:lumOff val="15000"/>
                </a:schemeClr>
              </a:solidFill>
              <a:latin typeface="Georgia" pitchFamily="18" charset="0"/>
              <a:cs typeface="helvetica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BB7A2F-3C97-42CF-867D-5866F983BC00}"/>
              </a:ext>
            </a:extLst>
          </p:cNvPr>
          <p:cNvSpPr txBox="1"/>
          <p:nvPr/>
        </p:nvSpPr>
        <p:spPr>
          <a:xfrm>
            <a:off x="4052375" y="420511"/>
            <a:ext cx="3661592" cy="36933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카카오페이 결제 구현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9B3A64-BC27-649D-3FDF-D5C179F08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2" y="1607202"/>
            <a:ext cx="5839640" cy="19910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146C5C3-8339-2CC6-8863-396F0F4B5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62" y="959629"/>
            <a:ext cx="8964276" cy="4286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66AF47-B887-9100-A278-02D86C89C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85" y="3958362"/>
            <a:ext cx="8160191" cy="282401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5754276B-1800-64D9-977C-31E0A977FA51}"/>
              </a:ext>
            </a:extLst>
          </p:cNvPr>
          <p:cNvSpPr/>
          <p:nvPr/>
        </p:nvSpPr>
        <p:spPr>
          <a:xfrm>
            <a:off x="51544" y="1417339"/>
            <a:ext cx="461639" cy="43500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2C8F288-21DF-54B9-7048-7E1EEC93F48B}"/>
              </a:ext>
            </a:extLst>
          </p:cNvPr>
          <p:cNvSpPr/>
          <p:nvPr/>
        </p:nvSpPr>
        <p:spPr>
          <a:xfrm>
            <a:off x="51544" y="700927"/>
            <a:ext cx="461639" cy="43500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341B65E-D709-B06D-0778-BB45A359F29B}"/>
              </a:ext>
            </a:extLst>
          </p:cNvPr>
          <p:cNvSpPr/>
          <p:nvPr/>
        </p:nvSpPr>
        <p:spPr>
          <a:xfrm>
            <a:off x="51544" y="3705980"/>
            <a:ext cx="461639" cy="43500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4F655B-59E4-54D7-C38E-B0A53905AA60}"/>
              </a:ext>
            </a:extLst>
          </p:cNvPr>
          <p:cNvSpPr txBox="1"/>
          <p:nvPr/>
        </p:nvSpPr>
        <p:spPr>
          <a:xfrm>
            <a:off x="6517971" y="1607202"/>
            <a:ext cx="56224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requestPay</a:t>
            </a:r>
            <a:r>
              <a:rPr lang="ko-KR" altLang="en-US" dirty="0"/>
              <a:t>함수로 </a:t>
            </a:r>
            <a:r>
              <a:rPr lang="en-US" altLang="ko-KR" dirty="0"/>
              <a:t>n</a:t>
            </a:r>
            <a:r>
              <a:rPr lang="ko-KR" altLang="en-US" dirty="0"/>
              <a:t>박을 계산해서 가격을 넘긴다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/>
              <a:t>alert </a:t>
            </a:r>
            <a:r>
              <a:rPr lang="ko-KR" altLang="en-US" dirty="0"/>
              <a:t>창으로 예약완료 됨을 확인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reservOk</a:t>
            </a:r>
            <a:r>
              <a:rPr lang="ko-KR" altLang="en-US" dirty="0"/>
              <a:t>에서 예약내역 </a:t>
            </a:r>
            <a:r>
              <a:rPr lang="en-US" altLang="ko-KR" dirty="0"/>
              <a:t>DB</a:t>
            </a:r>
            <a:r>
              <a:rPr lang="ko-KR" altLang="en-US" dirty="0"/>
              <a:t>에 저장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 </a:t>
            </a:r>
            <a:r>
              <a:rPr lang="en-US" altLang="ko-KR" dirty="0"/>
              <a:t>redirect</a:t>
            </a:r>
            <a:r>
              <a:rPr lang="ko-KR" altLang="en-US" dirty="0"/>
              <a:t>를 통해 내역 페이지로 이동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0AE413C-70CD-62E8-B646-E84679E87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6130" y="3916525"/>
            <a:ext cx="2400635" cy="23035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8608E6C-75AF-974C-8A48-7DF0932570DF}"/>
              </a:ext>
            </a:extLst>
          </p:cNvPr>
          <p:cNvSpPr txBox="1"/>
          <p:nvPr/>
        </p:nvSpPr>
        <p:spPr>
          <a:xfrm>
            <a:off x="641918" y="524624"/>
            <a:ext cx="133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Reserve.jsp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08101C-E80C-C944-EFF1-36BFCB472568}"/>
              </a:ext>
            </a:extLst>
          </p:cNvPr>
          <p:cNvSpPr txBox="1"/>
          <p:nvPr/>
        </p:nvSpPr>
        <p:spPr>
          <a:xfrm>
            <a:off x="744003" y="1296232"/>
            <a:ext cx="133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Rev.js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D5ACC4-F367-DA68-06D0-88A07990C754}"/>
              </a:ext>
            </a:extLst>
          </p:cNvPr>
          <p:cNvSpPr txBox="1"/>
          <p:nvPr/>
        </p:nvSpPr>
        <p:spPr>
          <a:xfrm>
            <a:off x="641918" y="3560005"/>
            <a:ext cx="133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4A260A-9D49-D4C2-A626-83CF279DFDB4}"/>
              </a:ext>
            </a:extLst>
          </p:cNvPr>
          <p:cNvSpPr/>
          <p:nvPr/>
        </p:nvSpPr>
        <p:spPr>
          <a:xfrm>
            <a:off x="6517971" y="1607202"/>
            <a:ext cx="5622485" cy="178834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374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D17CAF-CA6E-2F1B-2D6D-B1979DE2D93B}"/>
              </a:ext>
            </a:extLst>
          </p:cNvPr>
          <p:cNvSpPr txBox="1"/>
          <p:nvPr/>
        </p:nvSpPr>
        <p:spPr>
          <a:xfrm>
            <a:off x="3936020" y="541225"/>
            <a:ext cx="4467248" cy="36933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</a:t>
            </a:r>
            <a:r>
              <a:rPr lang="en-US" altLang="ko-KR" dirty="0"/>
              <a:t>SMS </a:t>
            </a:r>
            <a:r>
              <a:rPr lang="ko-KR" altLang="en-US" dirty="0"/>
              <a:t>인증 및 유효성검사 구현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05CF311-2684-601F-DACC-3369343A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40" y="1091434"/>
            <a:ext cx="11560471" cy="18351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62FA90-CF0F-0ED2-D7E0-219EC66E023D}"/>
              </a:ext>
            </a:extLst>
          </p:cNvPr>
          <p:cNvSpPr txBox="1"/>
          <p:nvPr/>
        </p:nvSpPr>
        <p:spPr>
          <a:xfrm>
            <a:off x="487343" y="701561"/>
            <a:ext cx="133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Register.jsp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0D60D0-F4BE-FF1E-67AA-E94FEBF28F3D}"/>
              </a:ext>
            </a:extLst>
          </p:cNvPr>
          <p:cNvSpPr txBox="1"/>
          <p:nvPr/>
        </p:nvSpPr>
        <p:spPr>
          <a:xfrm>
            <a:off x="273566" y="5763547"/>
            <a:ext cx="11454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controller</a:t>
            </a:r>
            <a:r>
              <a:rPr lang="ko-KR" altLang="en-US" dirty="0"/>
              <a:t>에서 랜덤번호를 생성 후 인증번호를 발송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js</a:t>
            </a:r>
            <a:r>
              <a:rPr lang="ko-KR" altLang="en-US" dirty="0"/>
              <a:t>로 값을 넘겨받아 유효성검사를 진행한다</a:t>
            </a:r>
            <a:r>
              <a:rPr lang="en-US" altLang="ko-KR" dirty="0"/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C159761-5EDA-1073-94E4-8131EF3DF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67" y="3193281"/>
            <a:ext cx="7731916" cy="2484380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8339CBE1-091F-2A78-6B32-F6A0A5941761}"/>
              </a:ext>
            </a:extLst>
          </p:cNvPr>
          <p:cNvSpPr/>
          <p:nvPr/>
        </p:nvSpPr>
        <p:spPr>
          <a:xfrm>
            <a:off x="25704" y="2947102"/>
            <a:ext cx="461639" cy="43500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9135FCC-1C1B-90B9-1456-65D7F886AE3A}"/>
              </a:ext>
            </a:extLst>
          </p:cNvPr>
          <p:cNvSpPr/>
          <p:nvPr/>
        </p:nvSpPr>
        <p:spPr>
          <a:xfrm>
            <a:off x="0" y="853391"/>
            <a:ext cx="461639" cy="43500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7DB3BA-7E82-8A7F-DD09-ACAB6723650D}"/>
              </a:ext>
            </a:extLst>
          </p:cNvPr>
          <p:cNvSpPr/>
          <p:nvPr/>
        </p:nvSpPr>
        <p:spPr>
          <a:xfrm>
            <a:off x="461639" y="1564278"/>
            <a:ext cx="6431496" cy="7121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4CF3C8-15D4-7772-4E69-85100D2E51AC}"/>
              </a:ext>
            </a:extLst>
          </p:cNvPr>
          <p:cNvSpPr/>
          <p:nvPr/>
        </p:nvSpPr>
        <p:spPr>
          <a:xfrm>
            <a:off x="216949" y="5763547"/>
            <a:ext cx="6103952" cy="7341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449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4EDC740-3322-A966-175A-3344F7F95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06" y="5348115"/>
            <a:ext cx="3210373" cy="10097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F07A03-3F65-27F9-3F5B-B26F8E37E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06" y="1248928"/>
            <a:ext cx="7582958" cy="20957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2B67AEF-3988-5742-CD58-1F96EB057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06" y="3663885"/>
            <a:ext cx="6554115" cy="12670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C953AB-9D5B-8B3F-31D3-ED3AFBCF7128}"/>
              </a:ext>
            </a:extLst>
          </p:cNvPr>
          <p:cNvSpPr txBox="1"/>
          <p:nvPr/>
        </p:nvSpPr>
        <p:spPr>
          <a:xfrm>
            <a:off x="8054664" y="1248928"/>
            <a:ext cx="40100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어떤 데이터를 넣어도 </a:t>
            </a:r>
            <a:endParaRPr lang="en-US" altLang="ko-KR" dirty="0"/>
          </a:p>
          <a:p>
            <a:r>
              <a:rPr lang="en-US" altLang="ko-KR" dirty="0"/>
              <a:t>(ex. 010123 )</a:t>
            </a:r>
            <a:r>
              <a:rPr lang="ko-KR" altLang="en-US" dirty="0"/>
              <a:t> 휴대폰번호로 인식해 인증번호가 전송 되는 문제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해결</a:t>
            </a:r>
            <a:endParaRPr lang="en-US" altLang="ko-KR" dirty="0"/>
          </a:p>
          <a:p>
            <a:r>
              <a:rPr lang="en-US" altLang="ko-KR" dirty="0"/>
              <a:t>=&gt; </a:t>
            </a:r>
            <a:r>
              <a:rPr lang="en-US" altLang="ko-KR" sz="1800" dirty="0">
                <a:latin typeface="Consolas" panose="020B0609020204030204" pitchFamily="49" charset="0"/>
              </a:rPr>
              <a:t>Validator </a:t>
            </a:r>
            <a:r>
              <a:rPr lang="ko-KR" altLang="en-US" sz="1800" dirty="0">
                <a:latin typeface="Consolas" panose="020B0609020204030204" pitchFamily="49" charset="0"/>
              </a:rPr>
              <a:t>에서 </a:t>
            </a:r>
            <a:r>
              <a:rPr lang="en-US" altLang="ko-KR" sz="1800" dirty="0" err="1">
                <a:latin typeface="Consolas" panose="020B0609020204030204" pitchFamily="49" charset="0"/>
              </a:rPr>
              <a:t>phonenum</a:t>
            </a:r>
            <a:r>
              <a:rPr lang="en-US" altLang="ko-KR" sz="1800" dirty="0">
                <a:latin typeface="Consolas" panose="020B0609020204030204" pitchFamily="49" charset="0"/>
              </a:rPr>
              <a:t> </a:t>
            </a:r>
            <a:r>
              <a:rPr lang="ko-KR" altLang="en-US" sz="1800" dirty="0">
                <a:latin typeface="Consolas" panose="020B0609020204030204" pitchFamily="49" charset="0"/>
              </a:rPr>
              <a:t>의 길이가 </a:t>
            </a:r>
            <a:r>
              <a:rPr lang="ko-KR" altLang="en-US" dirty="0">
                <a:latin typeface="Consolas" panose="020B0609020204030204" pitchFamily="49" charset="0"/>
              </a:rPr>
              <a:t>무조건 </a:t>
            </a:r>
            <a:r>
              <a:rPr lang="en-US" altLang="ko-KR" dirty="0">
                <a:latin typeface="Consolas" panose="020B0609020204030204" pitchFamily="49" charset="0"/>
              </a:rPr>
              <a:t>11</a:t>
            </a:r>
            <a:r>
              <a:rPr lang="ko-KR" altLang="en-US" dirty="0">
                <a:latin typeface="Consolas" panose="020B0609020204030204" pitchFamily="49" charset="0"/>
              </a:rPr>
              <a:t>일 때 동작하도록 설정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CAE2D7-6924-1EEE-0E22-9BF4CA148381}"/>
              </a:ext>
            </a:extLst>
          </p:cNvPr>
          <p:cNvSpPr txBox="1"/>
          <p:nvPr/>
        </p:nvSpPr>
        <p:spPr>
          <a:xfrm>
            <a:off x="7074196" y="4682048"/>
            <a:ext cx="48236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인증번호를 받지 않고 가입버튼을 눌렀을 때 가입이 완료되는 문제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해결</a:t>
            </a:r>
            <a:endParaRPr lang="en-US" altLang="ko-KR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/>
              <a:t>1. phone2 </a:t>
            </a:r>
            <a:r>
              <a:rPr lang="ko-KR" altLang="en-US" dirty="0"/>
              <a:t>라는 필드생성</a:t>
            </a:r>
            <a:endParaRPr lang="en-US" altLang="ko-KR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/>
              <a:t>2. validator </a:t>
            </a:r>
            <a:r>
              <a:rPr lang="ko-KR" altLang="en-US" dirty="0"/>
              <a:t>에서 검증 후 유효성검사 진행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0EAFF3-A453-0E67-0ECB-6E1F3FFD7338}"/>
              </a:ext>
            </a:extLst>
          </p:cNvPr>
          <p:cNvSpPr txBox="1"/>
          <p:nvPr/>
        </p:nvSpPr>
        <p:spPr>
          <a:xfrm>
            <a:off x="471706" y="500094"/>
            <a:ext cx="7066778" cy="36933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</a:t>
            </a:r>
            <a:r>
              <a:rPr lang="en-US" altLang="ko-KR" dirty="0"/>
              <a:t>SMS </a:t>
            </a:r>
            <a:r>
              <a:rPr lang="ko-KR" altLang="en-US" dirty="0"/>
              <a:t>인증 및 유효성검사 구현 시 </a:t>
            </a:r>
            <a:r>
              <a:rPr lang="ko-KR" altLang="en-US" dirty="0">
                <a:solidFill>
                  <a:srgbClr val="FF0000"/>
                </a:solidFill>
              </a:rPr>
              <a:t>문제발생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B261A60-61BC-E615-A79D-7DAA834816D0}"/>
              </a:ext>
            </a:extLst>
          </p:cNvPr>
          <p:cNvSpPr/>
          <p:nvPr/>
        </p:nvSpPr>
        <p:spPr>
          <a:xfrm>
            <a:off x="240886" y="3392616"/>
            <a:ext cx="461639" cy="43500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1D14EFB-B7FC-1B90-220A-039EEAF3E984}"/>
              </a:ext>
            </a:extLst>
          </p:cNvPr>
          <p:cNvSpPr/>
          <p:nvPr/>
        </p:nvSpPr>
        <p:spPr>
          <a:xfrm>
            <a:off x="230819" y="913411"/>
            <a:ext cx="461639" cy="43500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5EC6F2-BBBC-BFCD-6A89-C8CAEADAB50C}"/>
              </a:ext>
            </a:extLst>
          </p:cNvPr>
          <p:cNvSpPr txBox="1"/>
          <p:nvPr/>
        </p:nvSpPr>
        <p:spPr>
          <a:xfrm>
            <a:off x="819702" y="872860"/>
            <a:ext cx="257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Consolas" panose="020B0609020204030204" pitchFamily="49" charset="0"/>
              </a:rPr>
              <a:t>UserValidator</a:t>
            </a:r>
            <a:r>
              <a:rPr lang="en-US" altLang="ko-KR" dirty="0"/>
              <a:t>.java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90F9C8-00D2-6103-6A6A-D61EFD480F77}"/>
              </a:ext>
            </a:extLst>
          </p:cNvPr>
          <p:cNvSpPr txBox="1"/>
          <p:nvPr/>
        </p:nvSpPr>
        <p:spPr>
          <a:xfrm>
            <a:off x="819702" y="4978783"/>
            <a:ext cx="257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Consolas" panose="020B0609020204030204" pitchFamily="49" charset="0"/>
              </a:rPr>
              <a:t>User</a:t>
            </a:r>
            <a:r>
              <a:rPr lang="en-US" altLang="ko-KR" dirty="0"/>
              <a:t>.java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443A80-06F5-1AFA-CC30-62F9FA91CB0B}"/>
              </a:ext>
            </a:extLst>
          </p:cNvPr>
          <p:cNvSpPr/>
          <p:nvPr/>
        </p:nvSpPr>
        <p:spPr>
          <a:xfrm>
            <a:off x="8089836" y="1132364"/>
            <a:ext cx="4010089" cy="2604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F4F58D-84E8-B771-9F55-BEE254B11CF3}"/>
              </a:ext>
            </a:extLst>
          </p:cNvPr>
          <p:cNvSpPr/>
          <p:nvPr/>
        </p:nvSpPr>
        <p:spPr>
          <a:xfrm>
            <a:off x="7074196" y="4634041"/>
            <a:ext cx="4990557" cy="20957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602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A23095-F3FC-7EC1-87ED-244554150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30" y="942448"/>
            <a:ext cx="8540429" cy="29420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A5A2FD-E31E-2457-B3CC-A64950A18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488" y="603821"/>
            <a:ext cx="3277057" cy="2724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753C7B-E032-A10E-F2A6-75C54756537A}"/>
              </a:ext>
            </a:extLst>
          </p:cNvPr>
          <p:cNvSpPr txBox="1"/>
          <p:nvPr/>
        </p:nvSpPr>
        <p:spPr>
          <a:xfrm>
            <a:off x="8813800" y="4051853"/>
            <a:ext cx="3189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DB, </a:t>
            </a:r>
            <a:r>
              <a:rPr lang="ko-KR" altLang="en-US" dirty="0"/>
              <a:t>물리적파일 삭제 후</a:t>
            </a:r>
            <a:endParaRPr lang="en-US" altLang="ko-KR" dirty="0"/>
          </a:p>
          <a:p>
            <a:r>
              <a:rPr lang="ko-KR" altLang="en-US" dirty="0"/>
              <a:t>새로운 이미지파일 등록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2A14FF1-0E8B-8090-113F-9590D4D4D6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25"/>
          <a:stretch/>
        </p:blipFill>
        <p:spPr>
          <a:xfrm>
            <a:off x="161741" y="3884470"/>
            <a:ext cx="8545118" cy="297353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678CCEE-C15F-BD75-7F5E-70274564F887}"/>
              </a:ext>
            </a:extLst>
          </p:cNvPr>
          <p:cNvSpPr/>
          <p:nvPr/>
        </p:nvSpPr>
        <p:spPr>
          <a:xfrm>
            <a:off x="268682" y="4513518"/>
            <a:ext cx="8442865" cy="15726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0DE258-1849-8712-751B-C54C0618900D}"/>
              </a:ext>
            </a:extLst>
          </p:cNvPr>
          <p:cNvSpPr txBox="1"/>
          <p:nvPr/>
        </p:nvSpPr>
        <p:spPr>
          <a:xfrm>
            <a:off x="161741" y="501093"/>
            <a:ext cx="7066778" cy="36933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파일 업로드 수정</a:t>
            </a:r>
          </a:p>
        </p:txBody>
      </p:sp>
    </p:spTree>
    <p:extLst>
      <p:ext uri="{BB962C8B-B14F-4D97-AF65-F5344CB8AC3E}">
        <p14:creationId xmlns:p14="http://schemas.microsoft.com/office/powerpoint/2010/main" val="3365717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A56E86-54B5-3CDB-B20B-D730F7871D05}"/>
              </a:ext>
            </a:extLst>
          </p:cNvPr>
          <p:cNvSpPr/>
          <p:nvPr/>
        </p:nvSpPr>
        <p:spPr>
          <a:xfrm>
            <a:off x="8483600" y="0"/>
            <a:ext cx="37084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F8086D-4926-2617-E483-3B660EE10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2043" y="497840"/>
            <a:ext cx="321151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b="1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helvetica" pitchFamily="34" charset="0"/>
              </a:rPr>
              <a:t>안일찬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helvetica" pitchFamily="34" charset="0"/>
            </a:endParaRPr>
          </a:p>
        </p:txBody>
      </p:sp>
      <p:sp>
        <p:nvSpPr>
          <p:cNvPr id="4" name="제목 6">
            <a:extLst>
              <a:ext uri="{FF2B5EF4-FFF2-40B4-BE49-F238E27FC236}">
                <a16:creationId xmlns:a16="http://schemas.microsoft.com/office/drawing/2014/main" id="{B6E4242E-93B7-8810-14C1-4B994C57B18C}"/>
              </a:ext>
            </a:extLst>
          </p:cNvPr>
          <p:cNvSpPr txBox="1">
            <a:spLocks/>
          </p:cNvSpPr>
          <p:nvPr/>
        </p:nvSpPr>
        <p:spPr>
          <a:xfrm>
            <a:off x="905233" y="685390"/>
            <a:ext cx="3708400" cy="489712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렌터카 예약</a:t>
            </a:r>
            <a:endParaRPr lang="en-US" altLang="ko-KR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문제해결 </a:t>
            </a:r>
            <a:r>
              <a:rPr lang="en-US" altLang="ko-KR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예약</a:t>
            </a:r>
            <a:endParaRPr lang="en-US" altLang="ko-KR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예약불가 </a:t>
            </a:r>
            <a:r>
              <a:rPr lang="ko-KR" altLang="en-US" sz="4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비표시</a:t>
            </a:r>
            <a:endParaRPr lang="en-US" altLang="ko-KR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카타입</a:t>
            </a: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필터</a:t>
            </a:r>
            <a:endParaRPr lang="en-US" altLang="ko-KR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059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개체 22">
            <a:extLst>
              <a:ext uri="{FF2B5EF4-FFF2-40B4-BE49-F238E27FC236}">
                <a16:creationId xmlns:a16="http://schemas.microsoft.com/office/drawing/2014/main" id="{F4D2A978-8376-EFCF-0431-4C2F5CF8C2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752283"/>
              </p:ext>
            </p:extLst>
          </p:nvPr>
        </p:nvGraphicFramePr>
        <p:xfrm>
          <a:off x="3266854" y="5194555"/>
          <a:ext cx="35052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505320" imgH="847800" progId="PBrush">
                  <p:embed/>
                </p:oleObj>
              </mc:Choice>
              <mc:Fallback>
                <p:oleObj name="Bitmap Image" r:id="rId2" imgW="3505320" imgH="847800" progId="PBrush">
                  <p:embed/>
                  <p:pic>
                    <p:nvPicPr>
                      <p:cNvPr id="23" name="개체 22">
                        <a:extLst>
                          <a:ext uri="{FF2B5EF4-FFF2-40B4-BE49-F238E27FC236}">
                            <a16:creationId xmlns:a16="http://schemas.microsoft.com/office/drawing/2014/main" id="{F4D2A978-8376-EFCF-0431-4C2F5CF8C2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66854" y="5194555"/>
                        <a:ext cx="3505200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B4C4C6C-3715-BD38-3289-9EFD7C8975D5}"/>
              </a:ext>
            </a:extLst>
          </p:cNvPr>
          <p:cNvSpPr/>
          <p:nvPr/>
        </p:nvSpPr>
        <p:spPr>
          <a:xfrm>
            <a:off x="288040" y="781199"/>
            <a:ext cx="1710270" cy="43709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RentalService.java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183D01-C03B-682B-C255-13FF86C6D0B8}"/>
              </a:ext>
            </a:extLst>
          </p:cNvPr>
          <p:cNvSpPr/>
          <p:nvPr/>
        </p:nvSpPr>
        <p:spPr>
          <a:xfrm rot="5400000">
            <a:off x="5874544" y="-4350543"/>
            <a:ext cx="468313" cy="9169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B58330B-D2EB-9B7F-0BE7-AA67740F1EA2}"/>
              </a:ext>
            </a:extLst>
          </p:cNvPr>
          <p:cNvSpPr/>
          <p:nvPr/>
        </p:nvSpPr>
        <p:spPr>
          <a:xfrm>
            <a:off x="1165841" y="3112152"/>
            <a:ext cx="1102267" cy="171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51E73FA5-3D1D-0428-8920-2037D27E82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040465"/>
              </p:ext>
            </p:extLst>
          </p:nvPr>
        </p:nvGraphicFramePr>
        <p:xfrm>
          <a:off x="288040" y="1186615"/>
          <a:ext cx="6336878" cy="3467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6858000" imgH="3753000" progId="PBrush">
                  <p:embed/>
                </p:oleObj>
              </mc:Choice>
              <mc:Fallback>
                <p:oleObj name="Bitmap Image" r:id="rId4" imgW="6858000" imgH="3753000" progId="PBrush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51E73FA5-3D1D-0428-8920-2037D27E8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8040" y="1186615"/>
                        <a:ext cx="6336878" cy="3467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9D9AA2AA-5129-F333-3855-DD3301AB34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9411279"/>
              </p:ext>
            </p:extLst>
          </p:nvPr>
        </p:nvGraphicFramePr>
        <p:xfrm>
          <a:off x="7340515" y="1493116"/>
          <a:ext cx="4210050" cy="23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4210200" imgH="2352600" progId="PBrush">
                  <p:embed/>
                </p:oleObj>
              </mc:Choice>
              <mc:Fallback>
                <p:oleObj name="Bitmap Image" r:id="rId6" imgW="4210200" imgH="2352600" progId="PBrush">
                  <p:embed/>
                  <p:pic>
                    <p:nvPicPr>
                      <p:cNvPr id="15" name="개체 14">
                        <a:extLst>
                          <a:ext uri="{FF2B5EF4-FFF2-40B4-BE49-F238E27FC236}">
                            <a16:creationId xmlns:a16="http://schemas.microsoft.com/office/drawing/2014/main" id="{9D9AA2AA-5129-F333-3855-DD3301AB34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40515" y="1493116"/>
                        <a:ext cx="4210050" cy="2352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E4387E5-0418-8FC2-A7EB-5EDDA0E91EBD}"/>
              </a:ext>
            </a:extLst>
          </p:cNvPr>
          <p:cNvSpPr/>
          <p:nvPr/>
        </p:nvSpPr>
        <p:spPr>
          <a:xfrm>
            <a:off x="7340515" y="1047766"/>
            <a:ext cx="1710270" cy="43709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TicketDTO.java</a:t>
            </a:r>
            <a:endParaRPr lang="ko-KR" altLang="en-US" sz="12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783E36A-622F-39F4-3DBC-EB2C16097F94}"/>
              </a:ext>
            </a:extLst>
          </p:cNvPr>
          <p:cNvSpPr/>
          <p:nvPr/>
        </p:nvSpPr>
        <p:spPr>
          <a:xfrm>
            <a:off x="8136412" y="1509630"/>
            <a:ext cx="1192914" cy="1927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DFC1C1-1DAA-58B6-3000-C176F6A21656}"/>
              </a:ext>
            </a:extLst>
          </p:cNvPr>
          <p:cNvSpPr/>
          <p:nvPr/>
        </p:nvSpPr>
        <p:spPr>
          <a:xfrm>
            <a:off x="641435" y="1277009"/>
            <a:ext cx="3671008" cy="3062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74FCE07-1382-115C-7B58-A811CF9B5AB0}"/>
              </a:ext>
            </a:extLst>
          </p:cNvPr>
          <p:cNvSpPr/>
          <p:nvPr/>
        </p:nvSpPr>
        <p:spPr>
          <a:xfrm>
            <a:off x="1165841" y="2114699"/>
            <a:ext cx="3882725" cy="16529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BDEED1-0559-64EF-5CF4-8D4C5C23A30C}"/>
              </a:ext>
            </a:extLst>
          </p:cNvPr>
          <p:cNvSpPr/>
          <p:nvPr/>
        </p:nvSpPr>
        <p:spPr>
          <a:xfrm>
            <a:off x="526872" y="3969408"/>
            <a:ext cx="1359628" cy="3062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개체 21">
            <a:extLst>
              <a:ext uri="{FF2B5EF4-FFF2-40B4-BE49-F238E27FC236}">
                <a16:creationId xmlns:a16="http://schemas.microsoft.com/office/drawing/2014/main" id="{FCE53516-29D8-A468-2749-5E3DD68EEA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942559"/>
              </p:ext>
            </p:extLst>
          </p:nvPr>
        </p:nvGraphicFramePr>
        <p:xfrm>
          <a:off x="7340515" y="4105337"/>
          <a:ext cx="344805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448080" imgH="1523880" progId="PBrush">
                  <p:embed/>
                </p:oleObj>
              </mc:Choice>
              <mc:Fallback>
                <p:oleObj name="Bitmap Image" r:id="rId8" imgW="3448080" imgH="1523880" progId="PBrush">
                  <p:embed/>
                  <p:pic>
                    <p:nvPicPr>
                      <p:cNvPr id="22" name="개체 21">
                        <a:extLst>
                          <a:ext uri="{FF2B5EF4-FFF2-40B4-BE49-F238E27FC236}">
                            <a16:creationId xmlns:a16="http://schemas.microsoft.com/office/drawing/2014/main" id="{FCE53516-29D8-A468-2749-5E3DD68EE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340515" y="4105337"/>
                        <a:ext cx="3448050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9B7C027-033C-2184-807B-E587BBC790F7}"/>
              </a:ext>
            </a:extLst>
          </p:cNvPr>
          <p:cNvSpPr/>
          <p:nvPr/>
        </p:nvSpPr>
        <p:spPr>
          <a:xfrm>
            <a:off x="3266854" y="4772504"/>
            <a:ext cx="1710270" cy="43709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tickets.jsp</a:t>
            </a:r>
            <a:endParaRPr lang="ko-KR" altLang="en-US" sz="1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984D04-8A1F-F1D2-6649-6C5C8EFE6766}"/>
              </a:ext>
            </a:extLst>
          </p:cNvPr>
          <p:cNvSpPr/>
          <p:nvPr/>
        </p:nvSpPr>
        <p:spPr>
          <a:xfrm>
            <a:off x="8314212" y="2304171"/>
            <a:ext cx="1192914" cy="1927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1E3553C-128E-71D2-6C3A-C492D7FD3DFD}"/>
              </a:ext>
            </a:extLst>
          </p:cNvPr>
          <p:cNvSpPr/>
          <p:nvPr/>
        </p:nvSpPr>
        <p:spPr>
          <a:xfrm>
            <a:off x="8454328" y="4122519"/>
            <a:ext cx="1192914" cy="1927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5F9D1C-8D60-1FE0-4E40-CA778F22AB6F}"/>
              </a:ext>
            </a:extLst>
          </p:cNvPr>
          <p:cNvSpPr/>
          <p:nvPr/>
        </p:nvSpPr>
        <p:spPr>
          <a:xfrm>
            <a:off x="4422997" y="6369167"/>
            <a:ext cx="1192914" cy="2856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D0D5909-52D9-C61C-540C-0F9B4847A7B0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 flipH="1">
            <a:off x="5019454" y="4315268"/>
            <a:ext cx="4031331" cy="20538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3748251-A148-5E35-EE4E-8E4168B60190}"/>
              </a:ext>
            </a:extLst>
          </p:cNvPr>
          <p:cNvSpPr txBox="1"/>
          <p:nvPr/>
        </p:nvSpPr>
        <p:spPr>
          <a:xfrm>
            <a:off x="4502221" y="496874"/>
            <a:ext cx="2122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렌터카 예약</a:t>
            </a:r>
          </a:p>
        </p:txBody>
      </p:sp>
    </p:spTree>
    <p:extLst>
      <p:ext uri="{BB962C8B-B14F-4D97-AF65-F5344CB8AC3E}">
        <p14:creationId xmlns:p14="http://schemas.microsoft.com/office/powerpoint/2010/main" val="1298252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183D01-C03B-682B-C255-13FF86C6D0B8}"/>
              </a:ext>
            </a:extLst>
          </p:cNvPr>
          <p:cNvSpPr/>
          <p:nvPr/>
        </p:nvSpPr>
        <p:spPr>
          <a:xfrm rot="5400000">
            <a:off x="5874544" y="-4350543"/>
            <a:ext cx="468313" cy="9169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B763E384-6EB7-D10C-44A8-19CFB8E2FE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6398" y="3994562"/>
          <a:ext cx="6515100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515280" imgH="1057320" progId="PBrush">
                  <p:embed/>
                </p:oleObj>
              </mc:Choice>
              <mc:Fallback>
                <p:oleObj name="Bitmap Image" r:id="rId2" imgW="6515280" imgH="1057320" progId="PBrush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B763E384-6EB7-D10C-44A8-19CFB8E2FE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6398" y="3994562"/>
                        <a:ext cx="6515100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C446030-51C4-1B53-0452-A4B2EF78950C}"/>
              </a:ext>
            </a:extLst>
          </p:cNvPr>
          <p:cNvSpPr/>
          <p:nvPr/>
        </p:nvSpPr>
        <p:spPr>
          <a:xfrm>
            <a:off x="406396" y="3558206"/>
            <a:ext cx="1617133" cy="43709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BaseEntity.java</a:t>
            </a:r>
            <a:endParaRPr lang="ko-KR" altLang="en-US" sz="1600" dirty="0"/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CE1E38B1-5F9C-3691-FFC8-F2D3F90BDE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814" y="5640007"/>
          <a:ext cx="6515099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6458040" imgH="838080" progId="PBrush">
                  <p:embed/>
                </p:oleObj>
              </mc:Choice>
              <mc:Fallback>
                <p:oleObj name="Bitmap Image" r:id="rId4" imgW="6458040" imgH="838080" progId="PBrush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CE1E38B1-5F9C-3691-FFC8-F2D3F90BDE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814" y="5640007"/>
                        <a:ext cx="6515099" cy="871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FEE82ED-767B-2A74-1562-D0BBD6BCADA3}"/>
              </a:ext>
            </a:extLst>
          </p:cNvPr>
          <p:cNvSpPr/>
          <p:nvPr/>
        </p:nvSpPr>
        <p:spPr>
          <a:xfrm>
            <a:off x="406396" y="5202914"/>
            <a:ext cx="1617133" cy="43709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TicketDTO.java</a:t>
            </a:r>
            <a:endParaRPr lang="ko-KR" altLang="en-US" sz="16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9AC2CFE-3607-7BE3-2C75-FF15AD7EEDF4}"/>
              </a:ext>
            </a:extLst>
          </p:cNvPr>
          <p:cNvSpPr/>
          <p:nvPr/>
        </p:nvSpPr>
        <p:spPr>
          <a:xfrm>
            <a:off x="406396" y="816445"/>
            <a:ext cx="1617133" cy="43709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RentalService.java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E5AC48-5E3F-8BC8-09C8-CA6CB3E1D69E}"/>
              </a:ext>
            </a:extLst>
          </p:cNvPr>
          <p:cNvSpPr/>
          <p:nvPr/>
        </p:nvSpPr>
        <p:spPr>
          <a:xfrm>
            <a:off x="5797895" y="4631268"/>
            <a:ext cx="316248" cy="1863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72850-1C51-0B5F-79FC-58C661568BFA}"/>
              </a:ext>
            </a:extLst>
          </p:cNvPr>
          <p:cNvSpPr/>
          <p:nvPr/>
        </p:nvSpPr>
        <p:spPr>
          <a:xfrm>
            <a:off x="5797895" y="6096000"/>
            <a:ext cx="316248" cy="2058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0873388-B404-29F3-E685-BD4CCE8C10F4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5956019" y="4817654"/>
            <a:ext cx="0" cy="12783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EC955D2D-D693-9B13-D639-53BFB3ED25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482030"/>
              </p:ext>
            </p:extLst>
          </p:nvPr>
        </p:nvGraphicFramePr>
        <p:xfrm>
          <a:off x="406396" y="1253618"/>
          <a:ext cx="6896100" cy="2246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896160" imgH="1371600" progId="PBrush">
                  <p:embed/>
                </p:oleObj>
              </mc:Choice>
              <mc:Fallback>
                <p:oleObj name="Bitmap Image" r:id="rId6" imgW="6896160" imgH="1371600" progId="PBrush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EC955D2D-D693-9B13-D639-53BFB3ED25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6396" y="1253618"/>
                        <a:ext cx="6896100" cy="2246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1C8BA9E-8A44-9E73-F6FE-8C4926C85BD0}"/>
              </a:ext>
            </a:extLst>
          </p:cNvPr>
          <p:cNvSpPr/>
          <p:nvPr/>
        </p:nvSpPr>
        <p:spPr>
          <a:xfrm>
            <a:off x="1054701" y="2959798"/>
            <a:ext cx="4330097" cy="245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390B4B3-A4B7-C254-0B0A-A3367E8216A1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>
            <a:off x="3219750" y="3205331"/>
            <a:ext cx="2736269" cy="14259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개체 24">
            <a:extLst>
              <a:ext uri="{FF2B5EF4-FFF2-40B4-BE49-F238E27FC236}">
                <a16:creationId xmlns:a16="http://schemas.microsoft.com/office/drawing/2014/main" id="{6B6E1960-E438-2D86-8E24-43FB98CB55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17221" y="1957650"/>
          <a:ext cx="4305300" cy="2129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305240" imgH="2600280" progId="PBrush">
                  <p:embed/>
                </p:oleObj>
              </mc:Choice>
              <mc:Fallback>
                <p:oleObj name="Bitmap Image" r:id="rId8" imgW="4305240" imgH="2600280" progId="PBrush">
                  <p:embed/>
                  <p:pic>
                    <p:nvPicPr>
                      <p:cNvPr id="25" name="개체 24">
                        <a:extLst>
                          <a:ext uri="{FF2B5EF4-FFF2-40B4-BE49-F238E27FC236}">
                            <a16:creationId xmlns:a16="http://schemas.microsoft.com/office/drawing/2014/main" id="{6B6E1960-E438-2D86-8E24-43FB98CB55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17221" y="1957650"/>
                        <a:ext cx="4305300" cy="2129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개체 25">
            <a:extLst>
              <a:ext uri="{FF2B5EF4-FFF2-40B4-BE49-F238E27FC236}">
                <a16:creationId xmlns:a16="http://schemas.microsoft.com/office/drawing/2014/main" id="{C1E5679B-5334-5D76-2DA8-64C385938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17221" y="5170212"/>
          <a:ext cx="4157127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5867280" imgH="1028880" progId="PBrush">
                  <p:embed/>
                </p:oleObj>
              </mc:Choice>
              <mc:Fallback>
                <p:oleObj name="Bitmap Image" r:id="rId10" imgW="5867280" imgH="1028880" progId="PBrush">
                  <p:embed/>
                  <p:pic>
                    <p:nvPicPr>
                      <p:cNvPr id="26" name="개체 25">
                        <a:extLst>
                          <a:ext uri="{FF2B5EF4-FFF2-40B4-BE49-F238E27FC236}">
                            <a16:creationId xmlns:a16="http://schemas.microsoft.com/office/drawing/2014/main" id="{C1E5679B-5334-5D76-2DA8-64C385938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17221" y="5170212"/>
                        <a:ext cx="4157127" cy="102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F1DB8090-A30C-BB98-9C5E-2624D610350C}"/>
              </a:ext>
            </a:extLst>
          </p:cNvPr>
          <p:cNvSpPr/>
          <p:nvPr/>
        </p:nvSpPr>
        <p:spPr>
          <a:xfrm>
            <a:off x="9086546" y="4449294"/>
            <a:ext cx="1168400" cy="5503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EE283F-83EF-2E65-9D2D-2DA4D89AC7D5}"/>
              </a:ext>
            </a:extLst>
          </p:cNvPr>
          <p:cNvSpPr txBox="1"/>
          <p:nvPr/>
        </p:nvSpPr>
        <p:spPr>
          <a:xfrm>
            <a:off x="4200287" y="550521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예약 문제발생 해결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312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183D01-C03B-682B-C255-13FF86C6D0B8}"/>
              </a:ext>
            </a:extLst>
          </p:cNvPr>
          <p:cNvSpPr/>
          <p:nvPr/>
        </p:nvSpPr>
        <p:spPr>
          <a:xfrm rot="5400000">
            <a:off x="5874544" y="-4350543"/>
            <a:ext cx="468313" cy="9169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4FA558EC-47BA-978A-B232-F192540B70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9347" y="2477587"/>
          <a:ext cx="637222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372360" imgH="1371600" progId="PBrush">
                  <p:embed/>
                </p:oleObj>
              </mc:Choice>
              <mc:Fallback>
                <p:oleObj name="Bitmap Image" r:id="rId2" imgW="6372360" imgH="1371600" progId="PBrush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4FA558EC-47BA-978A-B232-F192540B70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9347" y="2477587"/>
                        <a:ext cx="6372225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BDE3102-A25B-E0E8-8BF9-9C43EF471433}"/>
              </a:ext>
            </a:extLst>
          </p:cNvPr>
          <p:cNvSpPr/>
          <p:nvPr/>
        </p:nvSpPr>
        <p:spPr>
          <a:xfrm>
            <a:off x="269347" y="1160991"/>
            <a:ext cx="1710270" cy="43709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RentalController.java</a:t>
            </a:r>
            <a:endParaRPr lang="ko-KR" altLang="en-US" sz="12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F9C38A8-E165-738F-6398-4F6515AD8945}"/>
              </a:ext>
            </a:extLst>
          </p:cNvPr>
          <p:cNvSpPr/>
          <p:nvPr/>
        </p:nvSpPr>
        <p:spPr>
          <a:xfrm>
            <a:off x="269347" y="2040494"/>
            <a:ext cx="1710270" cy="43709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RentalController.java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CA03FB-4D74-6BAD-DCFA-F553921B1F30}"/>
              </a:ext>
            </a:extLst>
          </p:cNvPr>
          <p:cNvSpPr/>
          <p:nvPr/>
        </p:nvSpPr>
        <p:spPr>
          <a:xfrm>
            <a:off x="1842645" y="2526667"/>
            <a:ext cx="1192914" cy="1927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16273D-6C00-881B-2C6B-73DEA9F3C2B5}"/>
              </a:ext>
            </a:extLst>
          </p:cNvPr>
          <p:cNvSpPr/>
          <p:nvPr/>
        </p:nvSpPr>
        <p:spPr>
          <a:xfrm>
            <a:off x="7411620" y="3135616"/>
            <a:ext cx="3558814" cy="282306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7CCDD0F7-D4B6-7F63-D6ED-E399A6177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7835" y="2372442"/>
            <a:ext cx="2235063" cy="35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6795" tIns="38398" rIns="76795" bIns="38398">
            <a:spAutoFit/>
          </a:bodyPr>
          <a:lstStyle>
            <a:lvl1pPr marL="287338" indent="-2873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indent="0" eaLnBrk="1" hangingPunct="1">
              <a:lnSpc>
                <a:spcPct val="120000"/>
              </a:lnSpc>
              <a:buClr>
                <a:srgbClr val="1BAAAA"/>
              </a:buClr>
              <a:buSzPct val="100000"/>
              <a:defRPr/>
            </a:pPr>
            <a:r>
              <a:rPr lang="en-US" altLang="ko-KR" sz="1600" b="1" dirty="0" err="1">
                <a:latin typeface="Calibri" pitchFamily="34" charset="0"/>
              </a:rPr>
              <a:t>anyMatch</a:t>
            </a:r>
            <a:r>
              <a:rPr lang="en-US" altLang="ko-KR" sz="1600" b="1" dirty="0">
                <a:latin typeface="Calibri" pitchFamily="34" charset="0"/>
              </a:rPr>
              <a:t>() </a:t>
            </a:r>
            <a:r>
              <a:rPr lang="ko-KR" altLang="en-US" sz="1600" b="1" dirty="0">
                <a:latin typeface="Calibri" pitchFamily="34" charset="0"/>
              </a:rPr>
              <a:t>메소드</a:t>
            </a:r>
            <a:endParaRPr lang="id-ID" altLang="ko-KR" sz="1600" b="1" dirty="0">
              <a:latin typeface="Calibri" pitchFamily="34" charset="0"/>
            </a:endParaRPr>
          </a:p>
        </p:txBody>
      </p:sp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15DC1E7D-C9E4-6DDB-9C3C-6D1065552A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9347" y="1692427"/>
          <a:ext cx="9115425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9115560" imgH="219240" progId="PBrush">
                  <p:embed/>
                </p:oleObj>
              </mc:Choice>
              <mc:Fallback>
                <p:oleObj name="Bitmap Image" r:id="rId4" imgW="9115560" imgH="219240" progId="PBrush">
                  <p:embed/>
                  <p:pic>
                    <p:nvPicPr>
                      <p:cNvPr id="12" name="개체 11">
                        <a:extLst>
                          <a:ext uri="{FF2B5EF4-FFF2-40B4-BE49-F238E27FC236}">
                            <a16:creationId xmlns:a16="http://schemas.microsoft.com/office/drawing/2014/main" id="{15DC1E7D-C9E4-6DDB-9C3C-6D1065552A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9347" y="1692427"/>
                        <a:ext cx="9115425" cy="21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841B10C2-6F9D-E778-12F4-9FDF61980E1C}"/>
              </a:ext>
            </a:extLst>
          </p:cNvPr>
          <p:cNvSpPr/>
          <p:nvPr/>
        </p:nvSpPr>
        <p:spPr>
          <a:xfrm>
            <a:off x="3881729" y="1704491"/>
            <a:ext cx="1192914" cy="1927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C6B234AE-C84E-25FE-2D3D-52EF179D36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884" y="4378160"/>
          <a:ext cx="6339688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5467320" imgH="1809720" progId="PBrush">
                  <p:embed/>
                </p:oleObj>
              </mc:Choice>
              <mc:Fallback>
                <p:oleObj name="Bitmap Image" r:id="rId6" imgW="5467320" imgH="1809720" progId="PBrush">
                  <p:embed/>
                  <p:pic>
                    <p:nvPicPr>
                      <p:cNvPr id="14" name="개체 13">
                        <a:extLst>
                          <a:ext uri="{FF2B5EF4-FFF2-40B4-BE49-F238E27FC236}">
                            <a16:creationId xmlns:a16="http://schemas.microsoft.com/office/drawing/2014/main" id="{C6B234AE-C84E-25FE-2D3D-52EF179D36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1884" y="4378160"/>
                        <a:ext cx="6339688" cy="180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0C4E3B8-F60E-B857-AE1A-3ADB871A4882}"/>
              </a:ext>
            </a:extLst>
          </p:cNvPr>
          <p:cNvSpPr/>
          <p:nvPr/>
        </p:nvSpPr>
        <p:spPr>
          <a:xfrm>
            <a:off x="301884" y="3941067"/>
            <a:ext cx="1710270" cy="43709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Car.java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E91D94-0C59-6F43-FB28-EDFB8ED9EB1C}"/>
              </a:ext>
            </a:extLst>
          </p:cNvPr>
          <p:cNvSpPr/>
          <p:nvPr/>
        </p:nvSpPr>
        <p:spPr>
          <a:xfrm>
            <a:off x="3129579" y="3169876"/>
            <a:ext cx="1945064" cy="191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2DC66B-0DCC-5032-AE05-4062158E2C30}"/>
              </a:ext>
            </a:extLst>
          </p:cNvPr>
          <p:cNvSpPr/>
          <p:nvPr/>
        </p:nvSpPr>
        <p:spPr>
          <a:xfrm>
            <a:off x="1630979" y="4378161"/>
            <a:ext cx="3135754" cy="1633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86F456-EB98-3FB5-5549-2F125C0CD5C3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3198856" y="3361267"/>
            <a:ext cx="903255" cy="10168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832D13C-8AB7-448A-E743-FC9075B1582C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439102" y="1881343"/>
            <a:ext cx="2017068" cy="6453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6">
            <a:extLst>
              <a:ext uri="{FF2B5EF4-FFF2-40B4-BE49-F238E27FC236}">
                <a16:creationId xmlns:a16="http://schemas.microsoft.com/office/drawing/2014/main" id="{BA3070CE-1AC3-58FC-BC6C-B6C247431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9409" y="3496689"/>
            <a:ext cx="3223548" cy="349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6795" tIns="38398" rIns="76795" bIns="38398">
            <a:spAutoFit/>
          </a:bodyPr>
          <a:lstStyle>
            <a:lvl1pPr marL="287338" indent="-2873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indent="0" eaLnBrk="1" hangingPunct="1">
              <a:lnSpc>
                <a:spcPct val="120000"/>
              </a:lnSpc>
              <a:buClr>
                <a:srgbClr val="1BAAAA"/>
              </a:buClr>
              <a:buSzPct val="100000"/>
              <a:defRPr/>
            </a:pPr>
            <a:r>
              <a:rPr lang="ko-KR" altLang="en-US" sz="1600" b="1" dirty="0">
                <a:latin typeface="Calibri" pitchFamily="34" charset="0"/>
              </a:rPr>
              <a:t>대여날짜</a:t>
            </a:r>
            <a:r>
              <a:rPr lang="en-US" altLang="ko-KR" sz="1600" b="1" dirty="0">
                <a:latin typeface="Calibri" pitchFamily="34" charset="0"/>
              </a:rPr>
              <a:t>(</a:t>
            </a:r>
            <a:r>
              <a:rPr lang="en-US" altLang="ko-KR" sz="1600" b="1" dirty="0" err="1">
                <a:latin typeface="Calibri" pitchFamily="34" charset="0"/>
              </a:rPr>
              <a:t>sDate</a:t>
            </a:r>
            <a:r>
              <a:rPr lang="en-US" altLang="ko-KR" sz="1600" b="1" dirty="0">
                <a:latin typeface="Calibri" pitchFamily="34" charset="0"/>
              </a:rPr>
              <a:t>)</a:t>
            </a:r>
            <a:r>
              <a:rPr lang="ko-KR" altLang="en-US" sz="1600" b="1" dirty="0">
                <a:latin typeface="Calibri" pitchFamily="34" charset="0"/>
              </a:rPr>
              <a:t>와 반납날짜</a:t>
            </a:r>
            <a:r>
              <a:rPr lang="en-US" altLang="ko-KR" sz="1600" b="1" dirty="0">
                <a:latin typeface="Calibri" pitchFamily="34" charset="0"/>
              </a:rPr>
              <a:t>(</a:t>
            </a:r>
            <a:r>
              <a:rPr lang="en-US" altLang="ko-KR" sz="1600" b="1" dirty="0" err="1">
                <a:latin typeface="Calibri" pitchFamily="34" charset="0"/>
              </a:rPr>
              <a:t>eDate</a:t>
            </a:r>
            <a:r>
              <a:rPr lang="en-US" altLang="ko-KR" sz="1600" b="1" dirty="0">
                <a:latin typeface="Calibri" pitchFamily="34" charset="0"/>
              </a:rPr>
              <a:t>)</a:t>
            </a:r>
            <a:endParaRPr lang="id-ID" altLang="ko-KR" sz="1600" b="1" dirty="0">
              <a:latin typeface="Calibri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136CB8-C7F2-EA98-9FA2-3A04F8AAB432}"/>
              </a:ext>
            </a:extLst>
          </p:cNvPr>
          <p:cNvSpPr/>
          <p:nvPr/>
        </p:nvSpPr>
        <p:spPr>
          <a:xfrm>
            <a:off x="7101057" y="2218267"/>
            <a:ext cx="4269676" cy="3969643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3C8CDC-62B2-FD89-0832-E607F9110648}"/>
              </a:ext>
            </a:extLst>
          </p:cNvPr>
          <p:cNvSpPr/>
          <p:nvPr/>
        </p:nvSpPr>
        <p:spPr>
          <a:xfrm>
            <a:off x="7213600" y="2040494"/>
            <a:ext cx="1600200" cy="3319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anymatch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3A9CD8-7E6D-A1F2-DBD5-F42F4785A590}"/>
              </a:ext>
            </a:extLst>
          </p:cNvPr>
          <p:cNvSpPr/>
          <p:nvPr/>
        </p:nvSpPr>
        <p:spPr>
          <a:xfrm>
            <a:off x="7529409" y="2933623"/>
            <a:ext cx="1600200" cy="3319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enabled()</a:t>
            </a:r>
            <a:endParaRPr lang="ko-KR" altLang="en-US" dirty="0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EE2FEAC5-8DFB-E6D4-C308-503BE082ED08}"/>
              </a:ext>
            </a:extLst>
          </p:cNvPr>
          <p:cNvSpPr/>
          <p:nvPr/>
        </p:nvSpPr>
        <p:spPr>
          <a:xfrm>
            <a:off x="8956655" y="3904225"/>
            <a:ext cx="345904" cy="2553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개체 27">
            <a:extLst>
              <a:ext uri="{FF2B5EF4-FFF2-40B4-BE49-F238E27FC236}">
                <a16:creationId xmlns:a16="http://schemas.microsoft.com/office/drawing/2014/main" id="{FF86B7F1-0782-2617-1CDB-C82F7515C4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44262" y="4203088"/>
          <a:ext cx="1876425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1876320" imgH="209520" progId="PBrush">
                  <p:embed/>
                </p:oleObj>
              </mc:Choice>
              <mc:Fallback>
                <p:oleObj name="Bitmap Image" r:id="rId8" imgW="1876320" imgH="209520" progId="PBrush">
                  <p:embed/>
                  <p:pic>
                    <p:nvPicPr>
                      <p:cNvPr id="28" name="개체 27">
                        <a:extLst>
                          <a:ext uri="{FF2B5EF4-FFF2-40B4-BE49-F238E27FC236}">
                            <a16:creationId xmlns:a16="http://schemas.microsoft.com/office/drawing/2014/main" id="{FF86B7F1-0782-2617-1CDB-C82F7515C4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44262" y="4203088"/>
                        <a:ext cx="1876425" cy="209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6">
            <a:extLst>
              <a:ext uri="{FF2B5EF4-FFF2-40B4-BE49-F238E27FC236}">
                <a16:creationId xmlns:a16="http://schemas.microsoft.com/office/drawing/2014/main" id="{17CE1EC8-2C82-98A1-90CE-67B925CD0C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7036" y="5155311"/>
            <a:ext cx="3223548" cy="648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6795" tIns="38398" rIns="76795" bIns="38398">
            <a:spAutoFit/>
          </a:bodyPr>
          <a:lstStyle>
            <a:lvl1pPr marL="287338" indent="-2873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indent="0" eaLnBrk="1" hangingPunct="1">
              <a:lnSpc>
                <a:spcPct val="120000"/>
              </a:lnSpc>
              <a:buClr>
                <a:srgbClr val="1BAAAA"/>
              </a:buClr>
              <a:buSzPct val="100000"/>
              <a:defRPr/>
            </a:pPr>
            <a:r>
              <a:rPr lang="en-US" altLang="ko-KR" sz="1600" b="1" dirty="0">
                <a:latin typeface="Calibri" pitchFamily="34" charset="0"/>
              </a:rPr>
              <a:t>start(</a:t>
            </a:r>
            <a:r>
              <a:rPr lang="en-US" altLang="ko-KR" sz="1600" b="1" dirty="0" err="1">
                <a:latin typeface="Calibri" pitchFamily="34" charset="0"/>
              </a:rPr>
              <a:t>sDate</a:t>
            </a:r>
            <a:r>
              <a:rPr lang="en-US" altLang="ko-KR" sz="1600" b="1" dirty="0">
                <a:latin typeface="Calibri" pitchFamily="34" charset="0"/>
              </a:rPr>
              <a:t>)</a:t>
            </a:r>
            <a:r>
              <a:rPr lang="ko-KR" altLang="en-US" sz="1600" b="1" dirty="0">
                <a:latin typeface="Calibri" pitchFamily="34" charset="0"/>
              </a:rPr>
              <a:t>와 </a:t>
            </a:r>
            <a:r>
              <a:rPr lang="en-US" altLang="ko-KR" sz="1600" b="1" dirty="0">
                <a:latin typeface="Calibri" pitchFamily="34" charset="0"/>
              </a:rPr>
              <a:t>end(</a:t>
            </a:r>
            <a:r>
              <a:rPr lang="en-US" altLang="ko-KR" sz="1600" b="1" dirty="0" err="1">
                <a:latin typeface="Calibri" pitchFamily="34" charset="0"/>
              </a:rPr>
              <a:t>eDate</a:t>
            </a:r>
            <a:r>
              <a:rPr lang="en-US" altLang="ko-KR" sz="1600" b="1" dirty="0">
                <a:latin typeface="Calibri" pitchFamily="34" charset="0"/>
              </a:rPr>
              <a:t>)</a:t>
            </a:r>
          </a:p>
          <a:p>
            <a:pPr marL="0" indent="0" eaLnBrk="1" hangingPunct="1">
              <a:lnSpc>
                <a:spcPct val="120000"/>
              </a:lnSpc>
              <a:buClr>
                <a:srgbClr val="1BAAAA"/>
              </a:buClr>
              <a:buSzPct val="100000"/>
              <a:defRPr/>
            </a:pPr>
            <a:r>
              <a:rPr lang="ko-KR" altLang="en-US" sz="1600" b="1" dirty="0">
                <a:latin typeface="Calibri" pitchFamily="34" charset="0"/>
              </a:rPr>
              <a:t>일치하면 </a:t>
            </a:r>
            <a:r>
              <a:rPr lang="ko-KR" altLang="en-US" sz="1600" b="1" dirty="0">
                <a:solidFill>
                  <a:srgbClr val="FF0000"/>
                </a:solidFill>
                <a:latin typeface="Calibri" pitchFamily="34" charset="0"/>
              </a:rPr>
              <a:t>노출</a:t>
            </a:r>
            <a:r>
              <a:rPr lang="ko-KR" altLang="en-US" sz="1600" b="1" dirty="0">
                <a:latin typeface="Calibri" pitchFamily="34" charset="0"/>
              </a:rPr>
              <a:t>하지 않는다</a:t>
            </a:r>
            <a:endParaRPr lang="id-ID" altLang="ko-KR" sz="1600" b="1" dirty="0">
              <a:latin typeface="Calibri" pitchFamily="34" charset="0"/>
            </a:endParaRPr>
          </a:p>
        </p:txBody>
      </p:sp>
      <p:graphicFrame>
        <p:nvGraphicFramePr>
          <p:cNvPr id="31" name="개체 30">
            <a:extLst>
              <a:ext uri="{FF2B5EF4-FFF2-40B4-BE49-F238E27FC236}">
                <a16:creationId xmlns:a16="http://schemas.microsoft.com/office/drawing/2014/main" id="{808D4FFC-C971-0A93-5267-2EDB523BB5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45500" y="4721599"/>
          <a:ext cx="3302169" cy="410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4210200" imgH="171360" progId="PBrush">
                  <p:embed/>
                </p:oleObj>
              </mc:Choice>
              <mc:Fallback>
                <p:oleObj name="Bitmap Image" r:id="rId10" imgW="4210200" imgH="171360" progId="PBrush">
                  <p:embed/>
                  <p:pic>
                    <p:nvPicPr>
                      <p:cNvPr id="31" name="개체 30">
                        <a:extLst>
                          <a:ext uri="{FF2B5EF4-FFF2-40B4-BE49-F238E27FC236}">
                            <a16:creationId xmlns:a16="http://schemas.microsoft.com/office/drawing/2014/main" id="{808D4FFC-C971-0A93-5267-2EDB523BB5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45500" y="4721599"/>
                        <a:ext cx="3302169" cy="410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4D8BA215-1B88-AF42-2010-773036111B2B}"/>
              </a:ext>
            </a:extLst>
          </p:cNvPr>
          <p:cNvSpPr/>
          <p:nvPr/>
        </p:nvSpPr>
        <p:spPr>
          <a:xfrm>
            <a:off x="9516533" y="4211865"/>
            <a:ext cx="236365" cy="200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CB528D71-DDD7-04C5-35BF-6EC313BDF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8744" y="4108159"/>
            <a:ext cx="988485" cy="35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6795" tIns="38398" rIns="76795" bIns="38398">
            <a:spAutoFit/>
          </a:bodyPr>
          <a:lstStyle>
            <a:lvl1pPr marL="287338" indent="-2873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indent="0" eaLnBrk="1" hangingPunct="1">
              <a:lnSpc>
                <a:spcPct val="120000"/>
              </a:lnSpc>
              <a:buClr>
                <a:srgbClr val="1BAAAA"/>
              </a:buClr>
              <a:buSzPct val="100000"/>
              <a:defRPr/>
            </a:pPr>
            <a:r>
              <a:rPr lang="ko-KR" altLang="en-US" sz="1600" b="1">
                <a:latin typeface="Calibri" pitchFamily="34" charset="0"/>
              </a:rPr>
              <a:t>전체출력</a:t>
            </a:r>
            <a:endParaRPr lang="id-ID" altLang="ko-KR" sz="1600" b="1" dirty="0">
              <a:latin typeface="Calibr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09A92-2B80-74C1-9C05-E180493277EA}"/>
              </a:ext>
            </a:extLst>
          </p:cNvPr>
          <p:cNvSpPr txBox="1"/>
          <p:nvPr/>
        </p:nvSpPr>
        <p:spPr>
          <a:xfrm>
            <a:off x="4102111" y="610483"/>
            <a:ext cx="34596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예약가능항목만 표시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063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183D01-C03B-682B-C255-13FF86C6D0B8}"/>
              </a:ext>
            </a:extLst>
          </p:cNvPr>
          <p:cNvSpPr/>
          <p:nvPr/>
        </p:nvSpPr>
        <p:spPr>
          <a:xfrm rot="5400000">
            <a:off x="5874544" y="-4350543"/>
            <a:ext cx="468313" cy="9169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3FB4CDC4-4525-EDF5-C30A-75BABDAF4D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1528844"/>
              </p:ext>
            </p:extLst>
          </p:nvPr>
        </p:nvGraphicFramePr>
        <p:xfrm>
          <a:off x="584573" y="4436293"/>
          <a:ext cx="10621432" cy="235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3544640" imgH="2638440" progId="PBrush">
                  <p:embed/>
                </p:oleObj>
              </mc:Choice>
              <mc:Fallback>
                <p:oleObj name="Bitmap Image" r:id="rId2" imgW="13544640" imgH="2638440" progId="PBrush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3FB4CDC4-4525-EDF5-C30A-75BABDAF4D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4573" y="4436293"/>
                        <a:ext cx="10621432" cy="2350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2D371F5C-C4A9-D0DF-59EB-2707010DD7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4464758"/>
              </p:ext>
            </p:extLst>
          </p:nvPr>
        </p:nvGraphicFramePr>
        <p:xfrm>
          <a:off x="584573" y="2012204"/>
          <a:ext cx="5676900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676840" imgH="1933560" progId="PBrush">
                  <p:embed/>
                </p:oleObj>
              </mc:Choice>
              <mc:Fallback>
                <p:oleObj name="Bitmap Image" r:id="rId4" imgW="5676840" imgH="1933560" progId="PBrush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2D371F5C-C4A9-D0DF-59EB-2707010DD7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573" y="2012204"/>
                        <a:ext cx="5676900" cy="193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C377870F-C1E2-9C9D-A854-A1C2CFFB87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133616"/>
              </p:ext>
            </p:extLst>
          </p:nvPr>
        </p:nvGraphicFramePr>
        <p:xfrm>
          <a:off x="6643695" y="2301080"/>
          <a:ext cx="62865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28560" imgH="1409760" progId="PBrush">
                  <p:embed/>
                </p:oleObj>
              </mc:Choice>
              <mc:Fallback>
                <p:oleObj name="Bitmap Image" r:id="rId6" imgW="628560" imgH="1409760" progId="PBrush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C377870F-C1E2-9C9D-A854-A1C2CFFB87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43695" y="2301080"/>
                        <a:ext cx="628650" cy="140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7C3F8680-692B-835C-E6C6-BD00E55915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2392799"/>
              </p:ext>
            </p:extLst>
          </p:nvPr>
        </p:nvGraphicFramePr>
        <p:xfrm>
          <a:off x="584573" y="1199712"/>
          <a:ext cx="7134225" cy="321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7134120" imgH="181080" progId="PBrush">
                  <p:embed/>
                </p:oleObj>
              </mc:Choice>
              <mc:Fallback>
                <p:oleObj name="Bitmap Image" r:id="rId8" imgW="7134120" imgH="181080" progId="PBrush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7C3F8680-692B-835C-E6C6-BD00E55915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4573" y="1199712"/>
                        <a:ext cx="7134225" cy="321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1F10D8D-B0D1-ACA1-B2EA-32DD58415AE2}"/>
              </a:ext>
            </a:extLst>
          </p:cNvPr>
          <p:cNvSpPr/>
          <p:nvPr/>
        </p:nvSpPr>
        <p:spPr>
          <a:xfrm>
            <a:off x="584573" y="762619"/>
            <a:ext cx="1710270" cy="43709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RentalController.java</a:t>
            </a:r>
            <a:endParaRPr lang="ko-KR" altLang="en-US" sz="12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64BE8A2-2350-7820-EE98-EBAA01CAD9FB}"/>
              </a:ext>
            </a:extLst>
          </p:cNvPr>
          <p:cNvSpPr/>
          <p:nvPr/>
        </p:nvSpPr>
        <p:spPr>
          <a:xfrm>
            <a:off x="584573" y="1575111"/>
            <a:ext cx="1710270" cy="43709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list.jsp</a:t>
            </a:r>
            <a:r>
              <a:rPr lang="en-US" altLang="ko-KR" sz="1200" dirty="0"/>
              <a:t>(rental/car/list)</a:t>
            </a:r>
            <a:endParaRPr lang="ko-KR" altLang="en-US" sz="12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1CE9DCD-FF4A-F32E-0C5E-749AA7D34ABB}"/>
              </a:ext>
            </a:extLst>
          </p:cNvPr>
          <p:cNvSpPr/>
          <p:nvPr/>
        </p:nvSpPr>
        <p:spPr>
          <a:xfrm>
            <a:off x="584573" y="3999199"/>
            <a:ext cx="1710270" cy="43709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RentalService.java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3A663F-2D94-CA0D-C7B8-1E32869FF73E}"/>
              </a:ext>
            </a:extLst>
          </p:cNvPr>
          <p:cNvSpPr/>
          <p:nvPr/>
        </p:nvSpPr>
        <p:spPr>
          <a:xfrm>
            <a:off x="6454469" y="1226422"/>
            <a:ext cx="1192914" cy="321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17B8B9-E196-089C-87CB-E9A0BC58A24C}"/>
              </a:ext>
            </a:extLst>
          </p:cNvPr>
          <p:cNvSpPr/>
          <p:nvPr/>
        </p:nvSpPr>
        <p:spPr>
          <a:xfrm>
            <a:off x="3254554" y="2607923"/>
            <a:ext cx="2715208" cy="2473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DB025E-A86C-9E1F-E68B-C07291794D0C}"/>
              </a:ext>
            </a:extLst>
          </p:cNvPr>
          <p:cNvSpPr/>
          <p:nvPr/>
        </p:nvSpPr>
        <p:spPr>
          <a:xfrm>
            <a:off x="1288906" y="4543985"/>
            <a:ext cx="1472468" cy="2473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DE4896-ACD4-65AA-9D5B-98B9F30DC5BC}"/>
              </a:ext>
            </a:extLst>
          </p:cNvPr>
          <p:cNvSpPr/>
          <p:nvPr/>
        </p:nvSpPr>
        <p:spPr>
          <a:xfrm>
            <a:off x="3813906" y="1173002"/>
            <a:ext cx="1192914" cy="321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87CED8-08C6-9A67-E014-1923415AF09D}"/>
              </a:ext>
            </a:extLst>
          </p:cNvPr>
          <p:cNvSpPr/>
          <p:nvPr/>
        </p:nvSpPr>
        <p:spPr>
          <a:xfrm>
            <a:off x="7718798" y="1714151"/>
            <a:ext cx="3558814" cy="2529681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A7391C2-1420-9048-D06A-6F23FBB30AF4}"/>
              </a:ext>
            </a:extLst>
          </p:cNvPr>
          <p:cNvSpPr/>
          <p:nvPr/>
        </p:nvSpPr>
        <p:spPr>
          <a:xfrm>
            <a:off x="7864491" y="1920605"/>
            <a:ext cx="382549" cy="37140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BD873828-DAA2-9196-E7D4-0EF977517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2731" y="1920605"/>
            <a:ext cx="2235063" cy="644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6795" tIns="38398" rIns="76795" bIns="38398">
            <a:spAutoFit/>
          </a:bodyPr>
          <a:lstStyle>
            <a:lvl1pPr marL="287338" indent="-2873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indent="0" eaLnBrk="1" hangingPunct="1">
              <a:lnSpc>
                <a:spcPct val="120000"/>
              </a:lnSpc>
              <a:buClr>
                <a:srgbClr val="1BAAAA"/>
              </a:buClr>
              <a:buSzPct val="100000"/>
              <a:defRPr/>
            </a:pPr>
            <a:r>
              <a:rPr lang="en-US" altLang="ko-KR" sz="1600" b="1" dirty="0">
                <a:latin typeface="Calibri" pitchFamily="34" charset="0"/>
              </a:rPr>
              <a:t>Controller</a:t>
            </a:r>
            <a:r>
              <a:rPr lang="ko-KR" altLang="en-US" sz="1600" b="1" dirty="0">
                <a:latin typeface="Calibri" pitchFamily="34" charset="0"/>
              </a:rPr>
              <a:t>에 </a:t>
            </a:r>
            <a:r>
              <a:rPr lang="en-US" altLang="ko-KR" sz="1600" b="1" dirty="0" err="1">
                <a:latin typeface="Calibri" pitchFamily="34" charset="0"/>
              </a:rPr>
              <a:t>sizeOption</a:t>
            </a:r>
            <a:r>
              <a:rPr lang="en-US" altLang="ko-KR" sz="1600" b="1" dirty="0">
                <a:latin typeface="Calibri" pitchFamily="34" charset="0"/>
              </a:rPr>
              <a:t> </a:t>
            </a:r>
            <a:r>
              <a:rPr lang="ko-KR" altLang="en-US" sz="1600" b="1" dirty="0">
                <a:latin typeface="Calibri" pitchFamily="34" charset="0"/>
              </a:rPr>
              <a:t>매개변수 추가</a:t>
            </a:r>
            <a:endParaRPr lang="id-ID" altLang="ko-KR" sz="1600" b="1" dirty="0">
              <a:latin typeface="Calibri" pitchFamily="34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DF19C95-6B14-DA16-98D5-3E27102060D0}"/>
              </a:ext>
            </a:extLst>
          </p:cNvPr>
          <p:cNvSpPr/>
          <p:nvPr/>
        </p:nvSpPr>
        <p:spPr>
          <a:xfrm>
            <a:off x="7864491" y="2715047"/>
            <a:ext cx="382549" cy="37140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BCAD34FE-4155-93C3-63FE-684F6F417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2731" y="2705568"/>
            <a:ext cx="2726131" cy="644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6795" tIns="38398" rIns="76795" bIns="38398">
            <a:spAutoFit/>
          </a:bodyPr>
          <a:lstStyle>
            <a:lvl1pPr marL="287338" indent="-2873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indent="0" eaLnBrk="1" hangingPunct="1">
              <a:lnSpc>
                <a:spcPct val="120000"/>
              </a:lnSpc>
              <a:buClr>
                <a:srgbClr val="1BAAAA"/>
              </a:buClr>
              <a:buSzPct val="100000"/>
              <a:defRPr/>
            </a:pPr>
            <a:r>
              <a:rPr lang="en-US" altLang="ko-KR" sz="1600" b="1" dirty="0">
                <a:latin typeface="Calibri" pitchFamily="34" charset="0"/>
              </a:rPr>
              <a:t>JPA repository</a:t>
            </a:r>
          </a:p>
          <a:p>
            <a:pPr marL="0" indent="0" eaLnBrk="1" hangingPunct="1">
              <a:lnSpc>
                <a:spcPct val="120000"/>
              </a:lnSpc>
              <a:buClr>
                <a:srgbClr val="1BAAAA"/>
              </a:buClr>
              <a:buSzPct val="100000"/>
              <a:defRPr/>
            </a:pPr>
            <a:r>
              <a:rPr lang="en-US" altLang="ko-KR" sz="1600" b="1" dirty="0" err="1">
                <a:latin typeface="Calibri" pitchFamily="34" charset="0"/>
              </a:rPr>
              <a:t>findByRentalAndCartype</a:t>
            </a:r>
            <a:r>
              <a:rPr lang="en-US" altLang="ko-KR" sz="1600" b="1" dirty="0">
                <a:latin typeface="Calibri" pitchFamily="34" charset="0"/>
              </a:rPr>
              <a:t> </a:t>
            </a:r>
            <a:r>
              <a:rPr lang="ko-KR" altLang="en-US" sz="1600" b="1" dirty="0">
                <a:latin typeface="Calibri" pitchFamily="34" charset="0"/>
              </a:rPr>
              <a:t>생성</a:t>
            </a:r>
            <a:r>
              <a:rPr lang="en-US" altLang="ko-KR" sz="1600" b="1" dirty="0">
                <a:latin typeface="Calibri" pitchFamily="34" charset="0"/>
              </a:rPr>
              <a:t> </a:t>
            </a:r>
            <a:endParaRPr lang="id-ID" altLang="ko-KR" sz="1600" b="1" dirty="0">
              <a:latin typeface="Calibri" pitchFamily="34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5B1C01C-E080-6958-9ACE-A6F1A4C8893C}"/>
              </a:ext>
            </a:extLst>
          </p:cNvPr>
          <p:cNvSpPr/>
          <p:nvPr/>
        </p:nvSpPr>
        <p:spPr>
          <a:xfrm>
            <a:off x="7864491" y="3489420"/>
            <a:ext cx="382549" cy="37140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D239EDA6-6D3A-37ED-15C4-F473162E9B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2731" y="3489420"/>
            <a:ext cx="2235063" cy="644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6795" tIns="38398" rIns="76795" bIns="38398">
            <a:spAutoFit/>
          </a:bodyPr>
          <a:lstStyle>
            <a:lvl1pPr marL="287338" indent="-2873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indent="0" eaLnBrk="1" hangingPunct="1">
              <a:lnSpc>
                <a:spcPct val="120000"/>
              </a:lnSpc>
              <a:buClr>
                <a:srgbClr val="1BAAAA"/>
              </a:buClr>
              <a:buSzPct val="100000"/>
              <a:defRPr/>
            </a:pPr>
            <a:r>
              <a:rPr lang="en-US" altLang="ko-KR" sz="1600" b="1" dirty="0" err="1">
                <a:latin typeface="Calibri" pitchFamily="34" charset="0"/>
              </a:rPr>
              <a:t>sizeOption</a:t>
            </a:r>
            <a:r>
              <a:rPr lang="ko-KR" altLang="en-US" sz="1600" b="1" dirty="0">
                <a:latin typeface="Calibri" pitchFamily="34" charset="0"/>
              </a:rPr>
              <a:t> </a:t>
            </a:r>
            <a:r>
              <a:rPr lang="en-US" altLang="ko-KR" sz="1600" b="1" dirty="0">
                <a:latin typeface="Calibri" pitchFamily="34" charset="0"/>
              </a:rPr>
              <a:t>value</a:t>
            </a:r>
            <a:r>
              <a:rPr lang="ko-KR" altLang="en-US" sz="1600" b="1" dirty="0">
                <a:latin typeface="Calibri" pitchFamily="34" charset="0"/>
              </a:rPr>
              <a:t>값과 일치하는 </a:t>
            </a:r>
            <a:r>
              <a:rPr lang="en-US" altLang="ko-KR" sz="1600" b="1" dirty="0" err="1">
                <a:latin typeface="Calibri" pitchFamily="34" charset="0"/>
              </a:rPr>
              <a:t>cartype</a:t>
            </a:r>
            <a:r>
              <a:rPr lang="ko-KR" altLang="en-US" sz="1600" b="1" dirty="0">
                <a:latin typeface="Calibri" pitchFamily="34" charset="0"/>
              </a:rPr>
              <a:t>값</a:t>
            </a:r>
            <a:r>
              <a:rPr lang="en-US" altLang="ko-KR" sz="1600" b="1" dirty="0">
                <a:latin typeface="Calibri" pitchFamily="34" charset="0"/>
              </a:rPr>
              <a:t> </a:t>
            </a:r>
            <a:r>
              <a:rPr lang="ko-KR" altLang="en-US" sz="1600" b="1" dirty="0">
                <a:latin typeface="Calibri" pitchFamily="34" charset="0"/>
              </a:rPr>
              <a:t>리턴</a:t>
            </a:r>
            <a:endParaRPr lang="id-ID" altLang="ko-KR" sz="1600" b="1" dirty="0">
              <a:latin typeface="Calibri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C4C72E3-609F-DA22-5535-1EEE5AC6BB1D}"/>
              </a:ext>
            </a:extLst>
          </p:cNvPr>
          <p:cNvSpPr/>
          <p:nvPr/>
        </p:nvSpPr>
        <p:spPr>
          <a:xfrm>
            <a:off x="2294842" y="5418253"/>
            <a:ext cx="2025647" cy="2473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11072D-CFCA-0EE7-AB41-8F161CFC5C67}"/>
              </a:ext>
            </a:extLst>
          </p:cNvPr>
          <p:cNvSpPr txBox="1"/>
          <p:nvPr/>
        </p:nvSpPr>
        <p:spPr>
          <a:xfrm>
            <a:off x="4502221" y="496874"/>
            <a:ext cx="2089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카타입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필터</a:t>
            </a:r>
          </a:p>
        </p:txBody>
      </p:sp>
    </p:spTree>
    <p:extLst>
      <p:ext uri="{BB962C8B-B14F-4D97-AF65-F5344CB8AC3E}">
        <p14:creationId xmlns:p14="http://schemas.microsoft.com/office/powerpoint/2010/main" val="3950922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A56E86-54B5-3CDB-B20B-D730F7871D05}"/>
              </a:ext>
            </a:extLst>
          </p:cNvPr>
          <p:cNvSpPr/>
          <p:nvPr/>
        </p:nvSpPr>
        <p:spPr>
          <a:xfrm>
            <a:off x="8483600" y="0"/>
            <a:ext cx="37084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F8086D-4926-2617-E483-3B660EE10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2043" y="497840"/>
            <a:ext cx="321151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helvetica" pitchFamily="34" charset="0"/>
              </a:rPr>
              <a:t>노진수</a:t>
            </a:r>
          </a:p>
        </p:txBody>
      </p:sp>
      <p:sp>
        <p:nvSpPr>
          <p:cNvPr id="4" name="제목 6">
            <a:extLst>
              <a:ext uri="{FF2B5EF4-FFF2-40B4-BE49-F238E27FC236}">
                <a16:creationId xmlns:a16="http://schemas.microsoft.com/office/drawing/2014/main" id="{B6E4242E-93B7-8810-14C1-4B994C57B18C}"/>
              </a:ext>
            </a:extLst>
          </p:cNvPr>
          <p:cNvSpPr txBox="1">
            <a:spLocks/>
          </p:cNvSpPr>
          <p:nvPr/>
        </p:nvSpPr>
        <p:spPr>
          <a:xfrm>
            <a:off x="905232" y="685390"/>
            <a:ext cx="5190767" cy="489712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업체</a:t>
            </a:r>
            <a:r>
              <a:rPr lang="en-US" altLang="ko-KR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</a:t>
            </a: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차량 </a:t>
            </a:r>
            <a:r>
              <a:rPr lang="en-US" altLang="ko-KR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CRUD</a:t>
            </a:r>
          </a:p>
          <a:p>
            <a:pPr>
              <a:lnSpc>
                <a:spcPct val="150000"/>
              </a:lnSpc>
            </a:pP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차량 수정 </a:t>
            </a:r>
            <a:r>
              <a:rPr lang="en-US" altLang="ko-KR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문제해결</a:t>
            </a:r>
            <a:endParaRPr lang="en-US" altLang="ko-KR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업체 이미지 설정</a:t>
            </a:r>
            <a:endParaRPr lang="en-US" altLang="ko-KR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 수정 즉각 표시</a:t>
            </a:r>
            <a:endParaRPr lang="en-US" altLang="ko-KR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 수정 </a:t>
            </a:r>
            <a:r>
              <a:rPr lang="ko-KR" altLang="en-US" sz="4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카타입</a:t>
            </a: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받아오기</a:t>
            </a:r>
            <a:endParaRPr lang="en-US" altLang="ko-KR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0465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4F6203-CA63-B9B7-33C1-2FF1C520FCA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BF41B4-436D-2062-6838-B09F49BBC5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4" r="12612"/>
          <a:stretch/>
        </p:blipFill>
        <p:spPr>
          <a:xfrm>
            <a:off x="6102350" y="0"/>
            <a:ext cx="608965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AF82E3C-7D69-EB27-F4EE-7CA08E57D354}"/>
              </a:ext>
            </a:extLst>
          </p:cNvPr>
          <p:cNvSpPr/>
          <p:nvPr/>
        </p:nvSpPr>
        <p:spPr>
          <a:xfrm>
            <a:off x="420255" y="426027"/>
            <a:ext cx="5278581" cy="602672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4496D80B-6F7C-FE57-718F-BB40996FCA62}"/>
              </a:ext>
            </a:extLst>
          </p:cNvPr>
          <p:cNvSpPr/>
          <p:nvPr/>
        </p:nvSpPr>
        <p:spPr>
          <a:xfrm>
            <a:off x="0" y="0"/>
            <a:ext cx="6102350" cy="6858000"/>
          </a:xfrm>
          <a:prstGeom prst="frame">
            <a:avLst>
              <a:gd name="adj1" fmla="val 474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DD8274DC-AEE6-1AC0-FDC8-DBC405298E0B}"/>
              </a:ext>
            </a:extLst>
          </p:cNvPr>
          <p:cNvSpPr>
            <a:spLocks/>
          </p:cNvSpPr>
          <p:nvPr/>
        </p:nvSpPr>
        <p:spPr bwMode="auto">
          <a:xfrm>
            <a:off x="4230689" y="1412875"/>
            <a:ext cx="1368425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defRPr/>
            </a:pPr>
            <a:r>
              <a:rPr lang="en-US" altLang="ko-KR" sz="28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  <a:sym typeface="Open Sans"/>
              </a:rPr>
              <a:t>Part l 01</a:t>
            </a:r>
          </a:p>
        </p:txBody>
      </p:sp>
      <p:sp>
        <p:nvSpPr>
          <p:cNvPr id="12" name="직사각형 2">
            <a:extLst>
              <a:ext uri="{FF2B5EF4-FFF2-40B4-BE49-F238E27FC236}">
                <a16:creationId xmlns:a16="http://schemas.microsoft.com/office/drawing/2014/main" id="{2F3C8CB1-BF01-8BD0-6C3C-B9040F071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3" y="2120035"/>
            <a:ext cx="61023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4000" dirty="0">
                <a:solidFill>
                  <a:schemeClr val="bg1"/>
                </a:solidFill>
                <a:latin typeface="Georgia" pitchFamily="18" charset="0"/>
                <a:cs typeface="helvetica" pitchFamily="34" charset="0"/>
              </a:rPr>
              <a:t>프로젝트 개요</a:t>
            </a:r>
            <a:r>
              <a:rPr lang="en-US" altLang="ko-KR" sz="4000" dirty="0">
                <a:solidFill>
                  <a:schemeClr val="bg1"/>
                </a:solidFill>
                <a:latin typeface="Georgia" pitchFamily="18" charset="0"/>
                <a:cs typeface="helvetica" pitchFamily="34" charset="0"/>
              </a:rPr>
              <a:t>/</a:t>
            </a:r>
            <a:r>
              <a:rPr lang="ko-KR" altLang="en-US" sz="4000" dirty="0">
                <a:solidFill>
                  <a:schemeClr val="bg1"/>
                </a:solidFill>
                <a:latin typeface="Georgia" pitchFamily="18" charset="0"/>
                <a:cs typeface="helvetica" pitchFamily="34" charset="0"/>
              </a:rPr>
              <a:t>기획</a:t>
            </a:r>
            <a:endParaRPr lang="en-US" altLang="ko-KR" sz="16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/>
          <p:cNvSpPr/>
          <p:nvPr/>
        </p:nvSpPr>
        <p:spPr>
          <a:xfrm>
            <a:off x="7730306" y="2719128"/>
            <a:ext cx="4176714" cy="2287793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7992243" y="3159638"/>
            <a:ext cx="3914777" cy="336709"/>
            <a:chOff x="7439023" y="2549365"/>
            <a:chExt cx="3914777" cy="336709"/>
          </a:xfrm>
        </p:grpSpPr>
        <p:sp>
          <p:nvSpPr>
            <p:cNvPr id="12" name="칠각형 11"/>
            <p:cNvSpPr/>
            <p:nvPr/>
          </p:nvSpPr>
          <p:spPr>
            <a:xfrm>
              <a:off x="7439023" y="2609850"/>
              <a:ext cx="223837" cy="209550"/>
            </a:xfrm>
            <a:prstGeom prst="heptagon">
              <a:avLst>
                <a:gd name="hf" fmla="val 102572"/>
                <a:gd name="vf" fmla="val 105210"/>
              </a:avLst>
            </a:prstGeom>
            <a:solidFill>
              <a:schemeClr val="accent4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815261" y="2549365"/>
              <a:ext cx="3538540" cy="336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/>
                <a:t>로그인 한 유저의 정보를 불러옴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992243" y="3746854"/>
            <a:ext cx="3914777" cy="331459"/>
            <a:chOff x="7439023" y="2549365"/>
            <a:chExt cx="3914777" cy="331459"/>
          </a:xfrm>
        </p:grpSpPr>
        <p:sp>
          <p:nvSpPr>
            <p:cNvPr id="17" name="칠각형 16"/>
            <p:cNvSpPr/>
            <p:nvPr/>
          </p:nvSpPr>
          <p:spPr>
            <a:xfrm>
              <a:off x="7439023" y="2609850"/>
              <a:ext cx="223837" cy="209550"/>
            </a:xfrm>
            <a:prstGeom prst="heptagon">
              <a:avLst>
                <a:gd name="hf" fmla="val 102572"/>
                <a:gd name="vf" fmla="val 105210"/>
              </a:avLst>
            </a:prstGeom>
            <a:solidFill>
              <a:srgbClr val="FFD700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15261" y="2549365"/>
              <a:ext cx="3538540" cy="3314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로그인 한 유저의 권한을 확인한다</a:t>
              </a: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.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992244" y="4338832"/>
            <a:ext cx="3914776" cy="330031"/>
            <a:chOff x="7439023" y="2549365"/>
            <a:chExt cx="3914776" cy="330031"/>
          </a:xfrm>
        </p:grpSpPr>
        <p:sp>
          <p:nvSpPr>
            <p:cNvPr id="21" name="칠각형 20"/>
            <p:cNvSpPr/>
            <p:nvPr/>
          </p:nvSpPr>
          <p:spPr>
            <a:xfrm>
              <a:off x="7439023" y="2609850"/>
              <a:ext cx="223837" cy="209550"/>
            </a:xfrm>
            <a:prstGeom prst="heptagon">
              <a:avLst>
                <a:gd name="hf" fmla="val 102572"/>
                <a:gd name="vf" fmla="val 105210"/>
              </a:avLst>
            </a:prstGeom>
            <a:solidFill>
              <a:srgbClr val="FFD700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3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815259" y="2549365"/>
              <a:ext cx="3538541" cy="3300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권한이 있으면 업체 차량 </a:t>
              </a: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CRUD</a:t>
              </a: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 가능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24814" y="509317"/>
            <a:ext cx="4304077" cy="362401"/>
          </a:xfrm>
          <a:prstGeom prst="rect">
            <a:avLst/>
          </a:prstGeom>
          <a:ln>
            <a:solidFill>
              <a:srgbClr val="00000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업체 차량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CRUD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4814" y="1157146"/>
            <a:ext cx="2497358" cy="364976"/>
          </a:xfrm>
          <a:prstGeom prst="rect">
            <a:avLst/>
          </a:prstGeom>
          <a:ln>
            <a:solidFill>
              <a:srgbClr val="00000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ROEL_ADMIN_RENTAL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44797" y="1019034"/>
            <a:ext cx="2973608" cy="641201"/>
          </a:xfrm>
          <a:prstGeom prst="rect">
            <a:avLst/>
          </a:prstGeom>
          <a:ln>
            <a:solidFill>
              <a:srgbClr val="00000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로그인 한 유저 본인의 해당 하는 업체 및 차량 정보</a:t>
            </a:r>
          </a:p>
        </p:txBody>
      </p:sp>
      <p:sp>
        <p:nvSpPr>
          <p:cNvPr id="33" name="십자형 32"/>
          <p:cNvSpPr/>
          <p:nvPr/>
        </p:nvSpPr>
        <p:spPr>
          <a:xfrm>
            <a:off x="3080921" y="1162046"/>
            <a:ext cx="368763" cy="360076"/>
          </a:xfrm>
          <a:prstGeom prst="plus">
            <a:avLst>
              <a:gd name="adj" fmla="val 50000"/>
            </a:avLst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4814" y="2269913"/>
            <a:ext cx="4488180" cy="189738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4814" y="4298262"/>
            <a:ext cx="3924300" cy="708659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4814" y="5200512"/>
            <a:ext cx="7088505" cy="115062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24814" y="1904937"/>
            <a:ext cx="5196108" cy="36497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adminRentalService.java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adminRentalController.java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/>
          <p:cNvSpPr/>
          <p:nvPr/>
        </p:nvSpPr>
        <p:spPr>
          <a:xfrm>
            <a:off x="7730306" y="2609739"/>
            <a:ext cx="4176714" cy="2287793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7992243" y="2955814"/>
            <a:ext cx="3914777" cy="605446"/>
            <a:chOff x="7439023" y="2549365"/>
            <a:chExt cx="3914777" cy="605446"/>
          </a:xfrm>
        </p:grpSpPr>
        <p:sp>
          <p:nvSpPr>
            <p:cNvPr id="12" name="칠각형 11"/>
            <p:cNvSpPr/>
            <p:nvPr/>
          </p:nvSpPr>
          <p:spPr>
            <a:xfrm>
              <a:off x="7439023" y="2609850"/>
              <a:ext cx="223837" cy="209550"/>
            </a:xfrm>
            <a:prstGeom prst="heptagon">
              <a:avLst>
                <a:gd name="hf" fmla="val 102572"/>
                <a:gd name="vf" fmla="val 105210"/>
              </a:avLst>
            </a:prstGeom>
            <a:solidFill>
              <a:schemeClr val="accent4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815261" y="2549365"/>
              <a:ext cx="3538540" cy="6054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700"/>
                <a:t>수정하려는 차의 정보를 받아와서 수정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992243" y="3637465"/>
            <a:ext cx="3914777" cy="342080"/>
            <a:chOff x="7439023" y="2549365"/>
            <a:chExt cx="3914777" cy="342080"/>
          </a:xfrm>
        </p:grpSpPr>
        <p:sp>
          <p:nvSpPr>
            <p:cNvPr id="17" name="칠각형 16"/>
            <p:cNvSpPr/>
            <p:nvPr/>
          </p:nvSpPr>
          <p:spPr>
            <a:xfrm>
              <a:off x="7439023" y="2609850"/>
              <a:ext cx="223837" cy="209550"/>
            </a:xfrm>
            <a:prstGeom prst="heptagon">
              <a:avLst>
                <a:gd name="hf" fmla="val 102572"/>
                <a:gd name="vf" fmla="val 105210"/>
              </a:avLst>
            </a:prstGeom>
            <a:solidFill>
              <a:srgbClr val="FFD700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15261" y="2549365"/>
              <a:ext cx="3538540" cy="342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7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수정완료시 </a:t>
              </a:r>
              <a:r>
                <a:rPr kumimoji="0" lang="en-US" altLang="ko-KR" sz="17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id</a:t>
              </a:r>
              <a:r>
                <a:rPr kumimoji="0" lang="ko-KR" altLang="en-US" sz="17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값 </a:t>
              </a:r>
              <a:r>
                <a:rPr kumimoji="0" lang="en-US" altLang="ko-KR" sz="17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NULL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992244" y="4132930"/>
            <a:ext cx="3914776" cy="599090"/>
            <a:chOff x="7439023" y="2549365"/>
            <a:chExt cx="3914776" cy="599090"/>
          </a:xfrm>
        </p:grpSpPr>
        <p:sp>
          <p:nvSpPr>
            <p:cNvPr id="21" name="칠각형 20"/>
            <p:cNvSpPr/>
            <p:nvPr/>
          </p:nvSpPr>
          <p:spPr>
            <a:xfrm>
              <a:off x="7439023" y="2609850"/>
              <a:ext cx="223837" cy="209550"/>
            </a:xfrm>
            <a:prstGeom prst="heptagon">
              <a:avLst>
                <a:gd name="hf" fmla="val 102572"/>
                <a:gd name="vf" fmla="val 105210"/>
              </a:avLst>
            </a:prstGeom>
            <a:solidFill>
              <a:srgbClr val="FFD700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3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815260" y="2549365"/>
              <a:ext cx="3538540" cy="5990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7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수정하려는 차에 해당하는 렌트업체 정보 가져와 </a:t>
              </a:r>
              <a:r>
                <a:rPr kumimoji="0" lang="en-US" altLang="ko-KR" sz="17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ID</a:t>
              </a:r>
              <a:r>
                <a:rPr kumimoji="0" lang="ko-KR" altLang="en-US" sz="17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값 넘겨주기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24813" y="707951"/>
            <a:ext cx="4304077" cy="362401"/>
          </a:xfrm>
          <a:prstGeom prst="rect">
            <a:avLst/>
          </a:prstGeom>
          <a:ln>
            <a:solidFill>
              <a:srgbClr val="00000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CRUD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에서 오류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6270" y="2209265"/>
            <a:ext cx="6687026" cy="1384935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770623" y="2517558"/>
            <a:ext cx="720238" cy="184363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189973" y="2863632"/>
            <a:ext cx="251926" cy="184363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6270" y="1429772"/>
            <a:ext cx="4675717" cy="495300"/>
          </a:xfrm>
          <a:prstGeom prst="rect">
            <a:avLst/>
          </a:prstGeom>
        </p:spPr>
      </p:pic>
      <p:sp>
        <p:nvSpPr>
          <p:cNvPr id="41" name="화살표: 아래쪽 40"/>
          <p:cNvSpPr/>
          <p:nvPr/>
        </p:nvSpPr>
        <p:spPr>
          <a:xfrm>
            <a:off x="2425318" y="1925072"/>
            <a:ext cx="303068" cy="45200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691753" y="3594200"/>
            <a:ext cx="2037137" cy="54292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ERROR!!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86269" y="4229443"/>
            <a:ext cx="7185659" cy="945478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286270" y="4753884"/>
            <a:ext cx="5924352" cy="235830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86269" y="5351751"/>
            <a:ext cx="6774180" cy="964972"/>
          </a:xfrm>
          <a:prstGeom prst="rect">
            <a:avLst/>
          </a:prstGeom>
        </p:spPr>
      </p:pic>
      <p:sp>
        <p:nvSpPr>
          <p:cNvPr id="45" name="화살표: 아래쪽 44"/>
          <p:cNvSpPr/>
          <p:nvPr/>
        </p:nvSpPr>
        <p:spPr>
          <a:xfrm>
            <a:off x="3441899" y="5062656"/>
            <a:ext cx="303068" cy="57819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D700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9291" y="1374846"/>
            <a:ext cx="4515884" cy="2495774"/>
          </a:xfrm>
          <a:prstGeom prst="rect">
            <a:avLst/>
          </a:prstGeom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1319106" y="1742400"/>
            <a:ext cx="2297205" cy="134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연결선: 구부러짐 5"/>
          <p:cNvCxnSpPr>
            <a:stCxn id="5" idx="3"/>
            <a:endCxn id="7" idx="3"/>
          </p:cNvCxnSpPr>
          <p:nvPr/>
        </p:nvCxnSpPr>
        <p:spPr>
          <a:xfrm>
            <a:off x="3616311" y="1809636"/>
            <a:ext cx="1898865" cy="656229"/>
          </a:xfrm>
          <a:prstGeom prst="curvedConnector3">
            <a:avLst>
              <a:gd name="adj1" fmla="val 107342"/>
            </a:avLst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016937" y="2373684"/>
            <a:ext cx="2498238" cy="184363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34124" y="3579719"/>
            <a:ext cx="5093192" cy="2611642"/>
          </a:xfrm>
          <a:prstGeom prst="rect">
            <a:avLst/>
          </a:prstGeom>
        </p:spPr>
      </p:pic>
      <p:sp>
        <p:nvSpPr>
          <p:cNvPr id="11" name="사각형: 둥근 모서리 10"/>
          <p:cNvSpPr/>
          <p:nvPr/>
        </p:nvSpPr>
        <p:spPr>
          <a:xfrm>
            <a:off x="963935" y="3948349"/>
            <a:ext cx="4586596" cy="2468768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292547" y="4293598"/>
            <a:ext cx="3914777" cy="336709"/>
            <a:chOff x="7439023" y="2549365"/>
            <a:chExt cx="3914777" cy="336709"/>
          </a:xfrm>
        </p:grpSpPr>
        <p:sp>
          <p:nvSpPr>
            <p:cNvPr id="12" name="칠각형 11"/>
            <p:cNvSpPr/>
            <p:nvPr/>
          </p:nvSpPr>
          <p:spPr>
            <a:xfrm>
              <a:off x="7439023" y="2609850"/>
              <a:ext cx="223837" cy="209550"/>
            </a:xfrm>
            <a:prstGeom prst="heptagon">
              <a:avLst>
                <a:gd name="hf" fmla="val 102572"/>
                <a:gd name="vf" fmla="val 105210"/>
              </a:avLst>
            </a:prstGeom>
            <a:solidFill>
              <a:schemeClr val="accent4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815261" y="2549365"/>
              <a:ext cx="3538540" cy="336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/>
                <a:t>로그인 한 유저의 정보를 불러옴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292547" y="4842714"/>
            <a:ext cx="3914777" cy="575105"/>
            <a:chOff x="7439023" y="2549366"/>
            <a:chExt cx="3914777" cy="575105"/>
          </a:xfrm>
        </p:grpSpPr>
        <p:sp>
          <p:nvSpPr>
            <p:cNvPr id="17" name="칠각형 16"/>
            <p:cNvSpPr/>
            <p:nvPr/>
          </p:nvSpPr>
          <p:spPr>
            <a:xfrm>
              <a:off x="7439023" y="2609850"/>
              <a:ext cx="223837" cy="209550"/>
            </a:xfrm>
            <a:prstGeom prst="heptagon">
              <a:avLst>
                <a:gd name="hf" fmla="val 102572"/>
                <a:gd name="vf" fmla="val 105210"/>
              </a:avLst>
            </a:prstGeom>
            <a:solidFill>
              <a:srgbClr val="FFD700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15261" y="2549366"/>
              <a:ext cx="3538540" cy="57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로그인 한 유저가 등록한 업체들이 있다면 해당 값들을 넘긴다</a:t>
              </a: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.</a:t>
              </a: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b="20320"/>
          <a:stretch>
            <a:fillRect/>
          </a:stretch>
        </p:blipFill>
        <p:spPr>
          <a:xfrm>
            <a:off x="6298769" y="1366441"/>
            <a:ext cx="4815695" cy="367554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292548" y="5472792"/>
            <a:ext cx="3914776" cy="573677"/>
            <a:chOff x="7439023" y="2549365"/>
            <a:chExt cx="3914776" cy="573677"/>
          </a:xfrm>
        </p:grpSpPr>
        <p:sp>
          <p:nvSpPr>
            <p:cNvPr id="21" name="칠각형 20"/>
            <p:cNvSpPr/>
            <p:nvPr/>
          </p:nvSpPr>
          <p:spPr>
            <a:xfrm>
              <a:off x="7439023" y="2609850"/>
              <a:ext cx="223837" cy="209550"/>
            </a:xfrm>
            <a:prstGeom prst="heptagon">
              <a:avLst>
                <a:gd name="hf" fmla="val 102572"/>
                <a:gd name="vf" fmla="val 105210"/>
              </a:avLst>
            </a:prstGeom>
            <a:solidFill>
              <a:srgbClr val="FFD700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3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815259" y="2549365"/>
              <a:ext cx="3538541" cy="5736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등록된 업체들을 보여주고 업체 </a:t>
              </a: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file</a:t>
              </a: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은 첫번째 </a:t>
              </a: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index</a:t>
              </a: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 값 출력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89459" y="588622"/>
            <a:ext cx="7014323" cy="362401"/>
          </a:xfrm>
          <a:prstGeom prst="rect">
            <a:avLst/>
          </a:prstGeom>
          <a:ln>
            <a:solidFill>
              <a:srgbClr val="00000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업체 리스트 첫번째 파일 보여주기</a:t>
            </a:r>
          </a:p>
        </p:txBody>
      </p:sp>
      <p:sp>
        <p:nvSpPr>
          <p:cNvPr id="25" name="화살표: 아래쪽 24"/>
          <p:cNvSpPr/>
          <p:nvPr/>
        </p:nvSpPr>
        <p:spPr>
          <a:xfrm>
            <a:off x="8307250" y="2639172"/>
            <a:ext cx="923924" cy="130917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98769" y="2114852"/>
            <a:ext cx="4870175" cy="51202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28580" y="1001465"/>
            <a:ext cx="2572071" cy="3638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adminRentalService.java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98769" y="1001465"/>
            <a:ext cx="1433096" cy="3638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rentalList.jsp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/>
          <p:cNvSpPr/>
          <p:nvPr/>
        </p:nvSpPr>
        <p:spPr>
          <a:xfrm>
            <a:off x="524962" y="4203439"/>
            <a:ext cx="4176714" cy="2287793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786899" y="4547697"/>
            <a:ext cx="3914777" cy="317673"/>
            <a:chOff x="7439023" y="2549364"/>
            <a:chExt cx="3914777" cy="317673"/>
          </a:xfrm>
        </p:grpSpPr>
        <p:sp>
          <p:nvSpPr>
            <p:cNvPr id="12" name="칠각형 11"/>
            <p:cNvSpPr/>
            <p:nvPr/>
          </p:nvSpPr>
          <p:spPr>
            <a:xfrm>
              <a:off x="7439023" y="2609850"/>
              <a:ext cx="223837" cy="209550"/>
            </a:xfrm>
            <a:prstGeom prst="heptagon">
              <a:avLst>
                <a:gd name="hf" fmla="val 102572"/>
                <a:gd name="vf" fmla="val 105210"/>
              </a:avLst>
            </a:prstGeom>
            <a:solidFill>
              <a:schemeClr val="accent4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815261" y="2549364"/>
              <a:ext cx="3538540" cy="3176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500"/>
                <a:t>차 수정을 위해 해당 차 정보 불러옴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86899" y="5096814"/>
            <a:ext cx="3914777" cy="540081"/>
            <a:chOff x="7439023" y="2549365"/>
            <a:chExt cx="3914777" cy="540081"/>
          </a:xfrm>
        </p:grpSpPr>
        <p:sp>
          <p:nvSpPr>
            <p:cNvPr id="17" name="칠각형 16"/>
            <p:cNvSpPr/>
            <p:nvPr/>
          </p:nvSpPr>
          <p:spPr>
            <a:xfrm>
              <a:off x="7439023" y="2609850"/>
              <a:ext cx="223837" cy="209550"/>
            </a:xfrm>
            <a:prstGeom prst="heptagon">
              <a:avLst>
                <a:gd name="hf" fmla="val 102572"/>
                <a:gd name="vf" fmla="val 105210"/>
              </a:avLst>
            </a:prstGeom>
            <a:solidFill>
              <a:srgbClr val="FFD700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15261" y="2549365"/>
              <a:ext cx="3538540" cy="540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파일 선택을 누르고 수정을 하면 수정 된 해당파일 미리보기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86899" y="5726892"/>
            <a:ext cx="3914777" cy="548178"/>
            <a:chOff x="7439023" y="2549364"/>
            <a:chExt cx="3914777" cy="548178"/>
          </a:xfrm>
        </p:grpSpPr>
        <p:sp>
          <p:nvSpPr>
            <p:cNvPr id="21" name="칠각형 20"/>
            <p:cNvSpPr/>
            <p:nvPr/>
          </p:nvSpPr>
          <p:spPr>
            <a:xfrm>
              <a:off x="7439023" y="2609850"/>
              <a:ext cx="223837" cy="209550"/>
            </a:xfrm>
            <a:prstGeom prst="heptagon">
              <a:avLst>
                <a:gd name="hf" fmla="val 102572"/>
                <a:gd name="vf" fmla="val 105210"/>
              </a:avLst>
            </a:prstGeom>
            <a:solidFill>
              <a:srgbClr val="FFD700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3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815261" y="2549364"/>
              <a:ext cx="3538540" cy="5481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수정완료 버튼을 누르면 해당 파일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5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수정 완료</a:t>
              </a: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44643" y="1411078"/>
            <a:ext cx="6150949" cy="1464945"/>
          </a:xfrm>
          <a:prstGeom prst="rect">
            <a:avLst/>
          </a:prstGeom>
          <a:ln>
            <a:noFill/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43517" y="4055017"/>
            <a:ext cx="3276600" cy="1303019"/>
          </a:xfrm>
          <a:prstGeom prst="rect">
            <a:avLst/>
          </a:prstGeom>
        </p:spPr>
      </p:pic>
      <p:cxnSp>
        <p:nvCxnSpPr>
          <p:cNvPr id="25" name="직선 화살표 연결선 24"/>
          <p:cNvCxnSpPr>
            <a:stCxn id="23" idx="2"/>
            <a:endCxn id="24" idx="0"/>
          </p:cNvCxnSpPr>
          <p:nvPr/>
        </p:nvCxnSpPr>
        <p:spPr>
          <a:xfrm rot="10800000" flipV="1">
            <a:off x="7081817" y="2876023"/>
            <a:ext cx="1638301" cy="1178994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48482" y="4055017"/>
            <a:ext cx="2647109" cy="1257300"/>
          </a:xfrm>
          <a:prstGeom prst="rect">
            <a:avLst/>
          </a:prstGeom>
        </p:spPr>
      </p:pic>
      <p:cxnSp>
        <p:nvCxnSpPr>
          <p:cNvPr id="27" name="직선 화살표 연결선 26"/>
          <p:cNvCxnSpPr>
            <a:stCxn id="23" idx="2"/>
            <a:endCxn id="26" idx="0"/>
          </p:cNvCxnSpPr>
          <p:nvPr/>
        </p:nvCxnSpPr>
        <p:spPr>
          <a:xfrm>
            <a:off x="8720118" y="2876023"/>
            <a:ext cx="1751919" cy="1178994"/>
          </a:xfrm>
          <a:prstGeom prst="straightConnector1">
            <a:avLst/>
          </a:prstGeom>
          <a:noFill/>
          <a:ln w="12700" cap="flat" cmpd="sng" algn="ctr">
            <a:solidFill>
              <a:schemeClr val="dk1">
                <a:alpha val="100000"/>
              </a:schemeClr>
            </a:solidFill>
            <a:prstDash val="solid"/>
            <a:tailEnd type="arrow"/>
          </a:ln>
        </p:spPr>
      </p:cxnSp>
      <p:sp>
        <p:nvSpPr>
          <p:cNvPr id="28" name="TextBox 27"/>
          <p:cNvSpPr txBox="1"/>
          <p:nvPr/>
        </p:nvSpPr>
        <p:spPr>
          <a:xfrm>
            <a:off x="5539866" y="5358037"/>
            <a:ext cx="1605642" cy="36004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수정 전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148480" y="5358037"/>
            <a:ext cx="1605642" cy="361040"/>
          </a:xfrm>
          <a:prstGeom prst="rect">
            <a:avLst/>
          </a:prstGeom>
          <a:ln>
            <a:solidFill>
              <a:srgbClr val="00000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수정 후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4814" y="475124"/>
            <a:ext cx="7014323" cy="362401"/>
          </a:xfrm>
          <a:prstGeom prst="rect">
            <a:avLst/>
          </a:prstGeom>
          <a:ln>
            <a:solidFill>
              <a:srgbClr val="00000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렌트카 정보 수정 시 이미지 보여주기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8230" y="1411078"/>
            <a:ext cx="4377012" cy="246242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68230" y="927522"/>
            <a:ext cx="2572071" cy="3638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adminRentalService.java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644641" y="927522"/>
            <a:ext cx="1500867" cy="36597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carUpdate.jsp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/>
          <p:cNvSpPr/>
          <p:nvPr/>
        </p:nvSpPr>
        <p:spPr>
          <a:xfrm>
            <a:off x="6803707" y="1161190"/>
            <a:ext cx="4968213" cy="2700543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7065644" y="1679771"/>
            <a:ext cx="4656639" cy="399860"/>
            <a:chOff x="7439023" y="2549365"/>
            <a:chExt cx="3914777" cy="338746"/>
          </a:xfrm>
        </p:grpSpPr>
        <p:sp>
          <p:nvSpPr>
            <p:cNvPr id="12" name="칠각형 11"/>
            <p:cNvSpPr/>
            <p:nvPr/>
          </p:nvSpPr>
          <p:spPr>
            <a:xfrm>
              <a:off x="7439023" y="2609850"/>
              <a:ext cx="223837" cy="209550"/>
            </a:xfrm>
            <a:prstGeom prst="heptagon">
              <a:avLst>
                <a:gd name="hf" fmla="val 102572"/>
                <a:gd name="vf" fmla="val 105210"/>
              </a:avLst>
            </a:prstGeom>
            <a:solidFill>
              <a:schemeClr val="accent4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815262" y="2549365"/>
              <a:ext cx="3538540" cy="2868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/>
                <a:t>수정 시 해당 차의 정보를 가져온다</a:t>
              </a:r>
              <a:endParaRPr lang="en-US" altLang="ko-KR" sz="160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065644" y="2381287"/>
            <a:ext cx="4656639" cy="965968"/>
            <a:chOff x="7439023" y="2549365"/>
            <a:chExt cx="3914777" cy="818330"/>
          </a:xfrm>
        </p:grpSpPr>
        <p:sp>
          <p:nvSpPr>
            <p:cNvPr id="17" name="칠각형 16"/>
            <p:cNvSpPr/>
            <p:nvPr/>
          </p:nvSpPr>
          <p:spPr>
            <a:xfrm>
              <a:off x="7439023" y="2609850"/>
              <a:ext cx="223837" cy="209550"/>
            </a:xfrm>
            <a:prstGeom prst="heptagon">
              <a:avLst>
                <a:gd name="hf" fmla="val 102572"/>
                <a:gd name="vf" fmla="val 105210"/>
              </a:avLst>
            </a:prstGeom>
            <a:solidFill>
              <a:srgbClr val="FFD700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15262" y="2549364"/>
              <a:ext cx="3538540" cy="6932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수정 할 차에 해당하는 타입과 동일한 값을 먼저보여주고 나머지는 </a:t>
              </a: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select</a:t>
              </a: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로 아래에 보여준다</a:t>
              </a:r>
              <a:endPara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24814" y="539871"/>
            <a:ext cx="4304077" cy="362401"/>
          </a:xfrm>
          <a:prstGeom prst="rect">
            <a:avLst/>
          </a:prstGeom>
          <a:ln>
            <a:solidFill>
              <a:srgbClr val="00000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차에 해당 타입 보여주기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4814" y="1679771"/>
            <a:ext cx="5915660" cy="204977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24814" y="1141207"/>
            <a:ext cx="2497358" cy="36497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adminRentalService.java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4814" y="4569822"/>
            <a:ext cx="7117080" cy="139445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24814" y="4039830"/>
            <a:ext cx="2497358" cy="36497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carUpdate.jsp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38900" y="4222318"/>
            <a:ext cx="3833019" cy="18010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4F6203-CA63-B9B7-33C1-2FF1C520FCA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F82E3C-7D69-EB27-F4EE-7CA08E57D354}"/>
              </a:ext>
            </a:extLst>
          </p:cNvPr>
          <p:cNvSpPr/>
          <p:nvPr/>
        </p:nvSpPr>
        <p:spPr>
          <a:xfrm>
            <a:off x="420255" y="426027"/>
            <a:ext cx="5278581" cy="602672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4496D80B-6F7C-FE57-718F-BB40996FCA62}"/>
              </a:ext>
            </a:extLst>
          </p:cNvPr>
          <p:cNvSpPr/>
          <p:nvPr/>
        </p:nvSpPr>
        <p:spPr>
          <a:xfrm>
            <a:off x="0" y="0"/>
            <a:ext cx="6102350" cy="6858000"/>
          </a:xfrm>
          <a:prstGeom prst="frame">
            <a:avLst>
              <a:gd name="adj1" fmla="val 474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DD8274DC-AEE6-1AC0-FDC8-DBC405298E0B}"/>
              </a:ext>
            </a:extLst>
          </p:cNvPr>
          <p:cNvSpPr>
            <a:spLocks/>
          </p:cNvSpPr>
          <p:nvPr/>
        </p:nvSpPr>
        <p:spPr bwMode="auto">
          <a:xfrm>
            <a:off x="4230689" y="1412875"/>
            <a:ext cx="1368425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defRPr/>
            </a:pPr>
            <a:r>
              <a:rPr lang="en-US" altLang="ko-KR" sz="28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  <a:sym typeface="Open Sans"/>
              </a:rPr>
              <a:t>Part l 03</a:t>
            </a:r>
          </a:p>
        </p:txBody>
      </p:sp>
      <p:sp>
        <p:nvSpPr>
          <p:cNvPr id="12" name="직사각형 2">
            <a:extLst>
              <a:ext uri="{FF2B5EF4-FFF2-40B4-BE49-F238E27FC236}">
                <a16:creationId xmlns:a16="http://schemas.microsoft.com/office/drawing/2014/main" id="{2F3C8CB1-BF01-8BD0-6C3C-B9040F071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3" y="2120035"/>
            <a:ext cx="61023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4000" dirty="0">
                <a:solidFill>
                  <a:schemeClr val="bg1"/>
                </a:solidFill>
                <a:latin typeface="Georgia" pitchFamily="18" charset="0"/>
                <a:cs typeface="helvetica" pitchFamily="34" charset="0"/>
              </a:rPr>
              <a:t>페이지 시연</a:t>
            </a:r>
            <a:endParaRPr lang="en-US" altLang="ko-KR" sz="16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A2448E5-67A0-9023-1B12-094876524C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33372"/>
          <a:stretch/>
        </p:blipFill>
        <p:spPr>
          <a:xfrm>
            <a:off x="6096001" y="0"/>
            <a:ext cx="610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3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41959C-D583-FEDC-E4C6-21F275989A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0" y="1333500"/>
            <a:ext cx="12192000" cy="5524500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B5B7797-2775-74D4-A601-D1D2A15B380A}"/>
              </a:ext>
            </a:extLst>
          </p:cNvPr>
          <p:cNvSpPr/>
          <p:nvPr/>
        </p:nvSpPr>
        <p:spPr>
          <a:xfrm>
            <a:off x="0" y="-1588"/>
            <a:ext cx="12192000" cy="2206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B224CB4-2BD8-0B76-CA4E-7827BD09D276}"/>
              </a:ext>
            </a:extLst>
          </p:cNvPr>
          <p:cNvSpPr>
            <a:spLocks/>
          </p:cNvSpPr>
          <p:nvPr/>
        </p:nvSpPr>
        <p:spPr bwMode="auto">
          <a:xfrm>
            <a:off x="5290399" y="1574618"/>
            <a:ext cx="2100985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defRPr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cs typeface="Calibri" pitchFamily="34" charset="0"/>
                <a:sym typeface="Open Sans"/>
              </a:rPr>
              <a:t>Team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cs typeface="Calibri" pitchFamily="34" charset="0"/>
                <a:sym typeface="Open Sans"/>
              </a:rPr>
              <a:t>떠나자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Calibri" pitchFamily="34" charset="0"/>
              <a:cs typeface="Calibri" pitchFamily="34" charset="0"/>
              <a:sym typeface="Open Sans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A1C38E18-2A38-6139-96F1-250AAFE26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5675" y="503714"/>
            <a:ext cx="77406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4800" dirty="0">
                <a:solidFill>
                  <a:schemeClr val="bg1"/>
                </a:solidFill>
                <a:latin typeface="Georgia" pitchFamily="18" charset="0"/>
                <a:cs typeface="helvetica" pitchFamily="34" charset="0"/>
              </a:rPr>
              <a:t>마무리</a:t>
            </a:r>
            <a:r>
              <a:rPr lang="en-US" altLang="ko-KR" sz="4800" dirty="0">
                <a:solidFill>
                  <a:schemeClr val="bg1"/>
                </a:solidFill>
                <a:latin typeface="Georgia" pitchFamily="18" charset="0"/>
                <a:cs typeface="helvetica" pitchFamily="34" charset="0"/>
              </a:rPr>
              <a:t>/</a:t>
            </a:r>
            <a:r>
              <a:rPr lang="ko-KR" altLang="en-US" sz="4800" dirty="0">
                <a:solidFill>
                  <a:schemeClr val="bg1"/>
                </a:solidFill>
                <a:latin typeface="Georgia" pitchFamily="18" charset="0"/>
                <a:cs typeface="helvetica" pitchFamily="34" charset="0"/>
              </a:rPr>
              <a:t>소감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부제목 4">
            <a:extLst>
              <a:ext uri="{FF2B5EF4-FFF2-40B4-BE49-F238E27FC236}">
                <a16:creationId xmlns:a16="http://schemas.microsoft.com/office/drawing/2014/main" id="{A112781A-1899-5A89-54E7-0326E1FEA542}"/>
              </a:ext>
            </a:extLst>
          </p:cNvPr>
          <p:cNvSpPr txBox="1">
            <a:spLocks/>
          </p:cNvSpPr>
          <p:nvPr/>
        </p:nvSpPr>
        <p:spPr>
          <a:xfrm>
            <a:off x="0" y="2524315"/>
            <a:ext cx="12192000" cy="10158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ko-KR" altLang="en-US" b="1" dirty="0">
                <a:solidFill>
                  <a:schemeClr val="bg1"/>
                </a:solidFill>
                <a:ea typeface="HY중고딕"/>
              </a:rPr>
              <a:t>           김대진</a:t>
            </a:r>
            <a:r>
              <a:rPr lang="en-US" altLang="ko-KR" b="1" dirty="0">
                <a:solidFill>
                  <a:schemeClr val="bg1"/>
                </a:solidFill>
                <a:ea typeface="HY중고딕"/>
              </a:rPr>
              <a:t>		</a:t>
            </a:r>
            <a:r>
              <a:rPr lang="ko-KR" altLang="en-US" b="1" dirty="0" err="1">
                <a:solidFill>
                  <a:schemeClr val="bg1"/>
                </a:solidFill>
                <a:ea typeface="HY중고딕"/>
              </a:rPr>
              <a:t>진하륜</a:t>
            </a:r>
            <a:r>
              <a:rPr lang="ko-KR" altLang="en-US" b="1" dirty="0">
                <a:solidFill>
                  <a:schemeClr val="bg1"/>
                </a:solidFill>
                <a:ea typeface="HY중고딕"/>
              </a:rPr>
              <a:t>         김재윤        </a:t>
            </a:r>
            <a:r>
              <a:rPr lang="ko-KR" altLang="en-US" b="1" dirty="0" err="1">
                <a:solidFill>
                  <a:schemeClr val="bg1"/>
                </a:solidFill>
                <a:ea typeface="HY중고딕"/>
              </a:rPr>
              <a:t>안일찬</a:t>
            </a:r>
            <a:r>
              <a:rPr lang="ko-KR" altLang="en-US" b="1" dirty="0">
                <a:solidFill>
                  <a:schemeClr val="bg1"/>
                </a:solidFill>
                <a:ea typeface="HY중고딕"/>
              </a:rPr>
              <a:t>         노진수       </a:t>
            </a:r>
            <a:endParaRPr lang="en-US" altLang="ko-KR" b="1" dirty="0">
              <a:solidFill>
                <a:schemeClr val="bg1"/>
              </a:solidFill>
              <a:ea typeface="HY중고딕"/>
            </a:endParaRPr>
          </a:p>
          <a:p>
            <a:pPr latinLnBrk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7347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2FF0FB1-B245-2136-6105-D14670899CCD}"/>
              </a:ext>
            </a:extLst>
          </p:cNvPr>
          <p:cNvSpPr/>
          <p:nvPr/>
        </p:nvSpPr>
        <p:spPr>
          <a:xfrm>
            <a:off x="-218210" y="-199024"/>
            <a:ext cx="3314701" cy="1591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Shape 58">
            <a:extLst>
              <a:ext uri="{FF2B5EF4-FFF2-40B4-BE49-F238E27FC236}">
                <a16:creationId xmlns:a16="http://schemas.microsoft.com/office/drawing/2014/main" id="{F75E1BCF-3E02-6096-EEAC-3016219A475D}"/>
              </a:ext>
            </a:extLst>
          </p:cNvPr>
          <p:cNvSpPr/>
          <p:nvPr/>
        </p:nvSpPr>
        <p:spPr>
          <a:xfrm>
            <a:off x="188913" y="351692"/>
            <a:ext cx="5256212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cap="all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/>
            </a:pPr>
            <a:r>
              <a:rPr lang="en-US" sz="54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ERD</a:t>
            </a:r>
            <a:endParaRPr sz="54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4619EA-DF65-680E-EFCB-600AC2673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164" y="477424"/>
            <a:ext cx="7374223" cy="6214782"/>
          </a:xfrm>
          <a:prstGeom prst="rect">
            <a:avLst/>
          </a:prstGeom>
        </p:spPr>
      </p:pic>
      <p:sp>
        <p:nvSpPr>
          <p:cNvPr id="10" name="Shape 58">
            <a:extLst>
              <a:ext uri="{FF2B5EF4-FFF2-40B4-BE49-F238E27FC236}">
                <a16:creationId xmlns:a16="http://schemas.microsoft.com/office/drawing/2014/main" id="{FD537390-8748-FFC3-F450-8FF3C8104885}"/>
              </a:ext>
            </a:extLst>
          </p:cNvPr>
          <p:cNvSpPr/>
          <p:nvPr/>
        </p:nvSpPr>
        <p:spPr>
          <a:xfrm>
            <a:off x="188913" y="1639165"/>
            <a:ext cx="525621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cap="all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/>
            </a:pPr>
            <a:r>
              <a:rPr lang="ko-KR" altLang="en-US" sz="3000" dirty="0">
                <a:solidFill>
                  <a:srgbClr val="3F4C5F"/>
                </a:solidFill>
                <a:latin typeface="Calibri" pitchFamily="34" charset="0"/>
                <a:cs typeface="Calibri" pitchFamily="34" charset="0"/>
              </a:rPr>
              <a:t>테이블 </a:t>
            </a:r>
            <a:r>
              <a:rPr lang="en-US" altLang="ko-KR" sz="3000" dirty="0">
                <a:solidFill>
                  <a:srgbClr val="3F4C5F"/>
                </a:solidFill>
                <a:latin typeface="Calibri" pitchFamily="34" charset="0"/>
                <a:cs typeface="Calibri" pitchFamily="34" charset="0"/>
              </a:rPr>
              <a:t>: 20</a:t>
            </a:r>
            <a:r>
              <a:rPr lang="ko-KR" altLang="en-US" sz="3000" dirty="0">
                <a:solidFill>
                  <a:srgbClr val="3F4C5F"/>
                </a:solidFill>
                <a:latin typeface="Calibri" pitchFamily="34" charset="0"/>
                <a:cs typeface="Calibri" pitchFamily="34" charset="0"/>
              </a:rPr>
              <a:t>개</a:t>
            </a:r>
            <a:endParaRPr lang="en-US" altLang="ko-KR" sz="3000" dirty="0">
              <a:solidFill>
                <a:srgbClr val="3F4C5F"/>
              </a:solidFill>
              <a:latin typeface="Calibri" pitchFamily="34" charset="0"/>
              <a:cs typeface="Calibri" pitchFamily="34" charset="0"/>
            </a:endParaRPr>
          </a:p>
          <a:p>
            <a:pPr>
              <a:defRPr/>
            </a:pPr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Crud    : 18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개</a:t>
            </a:r>
            <a:endParaRPr sz="30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E12FD-E5F1-0E84-0207-03659129E337}"/>
              </a:ext>
            </a:extLst>
          </p:cNvPr>
          <p:cNvSpPr txBox="1"/>
          <p:nvPr/>
        </p:nvSpPr>
        <p:spPr>
          <a:xfrm>
            <a:off x="4912659" y="1054108"/>
            <a:ext cx="1666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1D5E7"/>
                </a:solidFill>
                <a:latin typeface="Abadi" panose="020B0604020202020204" pitchFamily="34" charset="0"/>
              </a:rPr>
              <a:t>Rental</a:t>
            </a:r>
            <a:r>
              <a:rPr lang="en-US" altLang="ko-KR" sz="2400" dirty="0">
                <a:solidFill>
                  <a:srgbClr val="CC66FF"/>
                </a:solidFill>
                <a:latin typeface="Abadi" panose="020B0604020202020204" pitchFamily="34" charset="0"/>
              </a:rPr>
              <a:t> </a:t>
            </a:r>
            <a:r>
              <a:rPr lang="en-US" altLang="ko-KR" sz="2400" dirty="0">
                <a:solidFill>
                  <a:srgbClr val="E1D5E7"/>
                </a:solidFill>
                <a:latin typeface="Abadi" panose="020B0604020202020204" pitchFamily="34" charset="0"/>
              </a:rPr>
              <a:t>Car</a:t>
            </a:r>
            <a:endParaRPr lang="ko-KR" altLang="en-US" sz="2400" dirty="0">
              <a:solidFill>
                <a:srgbClr val="E1D5E7"/>
              </a:solidFill>
              <a:latin typeface="Abadi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4E6FC-91D8-E20D-B54A-898DF7DD7A2E}"/>
              </a:ext>
            </a:extLst>
          </p:cNvPr>
          <p:cNvSpPr txBox="1"/>
          <p:nvPr/>
        </p:nvSpPr>
        <p:spPr>
          <a:xfrm>
            <a:off x="3711388" y="3353982"/>
            <a:ext cx="1335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D5E8D4"/>
                </a:solidFill>
                <a:latin typeface="Abadi" panose="020B0604020202020204" pitchFamily="34" charset="0"/>
              </a:rPr>
              <a:t>Hotel</a:t>
            </a:r>
            <a:endParaRPr lang="ko-KR" altLang="en-US" sz="2400" dirty="0">
              <a:solidFill>
                <a:srgbClr val="D5E8D4"/>
              </a:solidFill>
              <a:latin typeface="Abadi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C81A65-1DF9-4047-1D45-F320601E6339}"/>
              </a:ext>
            </a:extLst>
          </p:cNvPr>
          <p:cNvSpPr txBox="1"/>
          <p:nvPr/>
        </p:nvSpPr>
        <p:spPr>
          <a:xfrm>
            <a:off x="3801035" y="5342227"/>
            <a:ext cx="1245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FFF2CC"/>
                </a:solidFill>
                <a:latin typeface="Abadi" panose="020B0604020202020204" pitchFamily="34" charset="0"/>
              </a:rPr>
              <a:t>QnA</a:t>
            </a:r>
            <a:endParaRPr lang="ko-KR" altLang="en-US" sz="2400" dirty="0">
              <a:solidFill>
                <a:srgbClr val="FFF2CC"/>
              </a:solidFill>
              <a:latin typeface="Abadi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C926E-CDCE-98C2-7DF1-A10CCB3E7B56}"/>
              </a:ext>
            </a:extLst>
          </p:cNvPr>
          <p:cNvSpPr txBox="1"/>
          <p:nvPr/>
        </p:nvSpPr>
        <p:spPr>
          <a:xfrm>
            <a:off x="9556377" y="1639165"/>
            <a:ext cx="1666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DAE8FC"/>
                </a:solidFill>
                <a:latin typeface="Abadi" panose="020B0604020202020204" pitchFamily="34" charset="0"/>
              </a:rPr>
              <a:t>Airplane</a:t>
            </a:r>
            <a:endParaRPr lang="ko-KR" altLang="en-US" sz="2400" dirty="0">
              <a:solidFill>
                <a:srgbClr val="DAE8FC"/>
              </a:solidFill>
              <a:latin typeface="Abadi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4F57CE-A568-A62E-EF87-5627A3C6829D}"/>
              </a:ext>
            </a:extLst>
          </p:cNvPr>
          <p:cNvSpPr txBox="1"/>
          <p:nvPr/>
        </p:nvSpPr>
        <p:spPr>
          <a:xfrm>
            <a:off x="6598026" y="5225047"/>
            <a:ext cx="1666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8CECC"/>
                </a:solidFill>
                <a:latin typeface="Abadi" panose="020B0604020202020204" pitchFamily="34" charset="0"/>
              </a:rPr>
              <a:t>Common</a:t>
            </a:r>
            <a:endParaRPr lang="ko-KR" altLang="en-US" sz="2400" dirty="0">
              <a:solidFill>
                <a:srgbClr val="F8CECC"/>
              </a:solidFill>
              <a:latin typeface="Abadi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ML과 CSS">
            <a:extLst>
              <a:ext uri="{FF2B5EF4-FFF2-40B4-BE49-F238E27FC236}">
                <a16:creationId xmlns:a16="http://schemas.microsoft.com/office/drawing/2014/main" id="{C60E27BD-2936-9231-DA11-7C307F535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5" y="1197405"/>
            <a:ext cx="2571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jQuery] 요소 감싸기 wrap(), wrapAll(), unwrap(), wrapInner()">
            <a:extLst>
              <a:ext uri="{FF2B5EF4-FFF2-40B4-BE49-F238E27FC236}">
                <a16:creationId xmlns:a16="http://schemas.microsoft.com/office/drawing/2014/main" id="{AFA933AF-4EF7-A39E-A451-90BC432E5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090" y="3411505"/>
            <a:ext cx="632460" cy="63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Bootstrap · 세계에서 가장 인기있는 HTML, CSS, JS 라이브러리.">
            <a:extLst>
              <a:ext uri="{FF2B5EF4-FFF2-40B4-BE49-F238E27FC236}">
                <a16:creationId xmlns:a16="http://schemas.microsoft.com/office/drawing/2014/main" id="{1C334F91-F0B6-E299-866E-028ED76DC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373" y="1803999"/>
            <a:ext cx="632460" cy="63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Java란? | KimSejune Start Study">
            <a:extLst>
              <a:ext uri="{FF2B5EF4-FFF2-40B4-BE49-F238E27FC236}">
                <a16:creationId xmlns:a16="http://schemas.microsoft.com/office/drawing/2014/main" id="{DF3CE2B1-4BF9-B998-0F94-6136325E4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267" y="1586059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MySQL InnoDB History란?">
            <a:extLst>
              <a:ext uri="{FF2B5EF4-FFF2-40B4-BE49-F238E27FC236}">
                <a16:creationId xmlns:a16="http://schemas.microsoft.com/office/drawing/2014/main" id="{89A00AE5-A59E-DD74-FA33-38812CCF4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773" y="1836756"/>
            <a:ext cx="621983" cy="62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AWS Toolkit for Eclipse">
            <a:extLst>
              <a:ext uri="{FF2B5EF4-FFF2-40B4-BE49-F238E27FC236}">
                <a16:creationId xmlns:a16="http://schemas.microsoft.com/office/drawing/2014/main" id="{46382333-F476-3CCE-0C7E-AAE0D5B02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75" y="1763043"/>
            <a:ext cx="9525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Apache-Tomcat] - 톰캣 설치 및 이클립스 연동">
            <a:extLst>
              <a:ext uri="{FF2B5EF4-FFF2-40B4-BE49-F238E27FC236}">
                <a16:creationId xmlns:a16="http://schemas.microsoft.com/office/drawing/2014/main" id="{0F356F90-31B7-8A23-5B2D-53A6041EE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27" y="1658267"/>
            <a:ext cx="923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 descr="GitHub 무료로 다운 받기 - 2022년 최신 버전">
            <a:extLst>
              <a:ext uri="{FF2B5EF4-FFF2-40B4-BE49-F238E27FC236}">
                <a16:creationId xmlns:a16="http://schemas.microsoft.com/office/drawing/2014/main" id="{F17A29DD-10A8-657F-CE0C-B17F9AD95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309" y="3406554"/>
            <a:ext cx="1175125" cy="66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Lombok라이브러리">
            <a:extLst>
              <a:ext uri="{FF2B5EF4-FFF2-40B4-BE49-F238E27FC236}">
                <a16:creationId xmlns:a16="http://schemas.microsoft.com/office/drawing/2014/main" id="{56781CB9-E036-097E-27D9-6CEF76450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992" y="3441226"/>
            <a:ext cx="959557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4" descr="Learn Jackson Json Java Progra - Apps on Google Play">
            <a:extLst>
              <a:ext uri="{FF2B5EF4-FFF2-40B4-BE49-F238E27FC236}">
                <a16:creationId xmlns:a16="http://schemas.microsoft.com/office/drawing/2014/main" id="{AC329A7D-E0F0-4C63-0650-24EB66C7B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79" y="3338563"/>
            <a:ext cx="821391" cy="82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8" descr="DBeaver - 위키백과, 우리 모두의 백과사전">
            <a:extLst>
              <a:ext uri="{FF2B5EF4-FFF2-40B4-BE49-F238E27FC236}">
                <a16:creationId xmlns:a16="http://schemas.microsoft.com/office/drawing/2014/main" id="{3BC2A488-03E8-F1A1-A6D8-17E34779A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756" y="3408928"/>
            <a:ext cx="729614" cy="72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0" descr="JSP - 회원가입 기능 구현하기">
            <a:extLst>
              <a:ext uri="{FF2B5EF4-FFF2-40B4-BE49-F238E27FC236}">
                <a16:creationId xmlns:a16="http://schemas.microsoft.com/office/drawing/2014/main" id="{6BA070BE-24B9-EDED-08C5-5D2C6CEB5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901" y="3349937"/>
            <a:ext cx="1476374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2" descr="JSTL : 기본 문법">
            <a:extLst>
              <a:ext uri="{FF2B5EF4-FFF2-40B4-BE49-F238E27FC236}">
                <a16:creationId xmlns:a16="http://schemas.microsoft.com/office/drawing/2014/main" id="{37707DA2-51F2-AB4B-E3E8-12188692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114" y="3309607"/>
            <a:ext cx="778568" cy="77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3E2C60D-09CB-A288-226F-7862438BA75D}"/>
              </a:ext>
            </a:extLst>
          </p:cNvPr>
          <p:cNvSpPr txBox="1"/>
          <p:nvPr/>
        </p:nvSpPr>
        <p:spPr>
          <a:xfrm>
            <a:off x="188913" y="2547737"/>
            <a:ext cx="11822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Html 	</a:t>
            </a:r>
            <a:r>
              <a:rPr lang="en-US" altLang="ko-KR" dirty="0" err="1"/>
              <a:t>css</a:t>
            </a:r>
            <a:r>
              <a:rPr lang="en-US" altLang="ko-KR" dirty="0"/>
              <a:t>   </a:t>
            </a:r>
            <a:r>
              <a:rPr lang="en-US" altLang="ko-KR" dirty="0" err="1"/>
              <a:t>javascript</a:t>
            </a:r>
            <a:r>
              <a:rPr lang="en-US" altLang="ko-KR" dirty="0"/>
              <a:t>	 </a:t>
            </a:r>
            <a:r>
              <a:rPr lang="en-US" altLang="ko-KR" dirty="0" err="1"/>
              <a:t>jpa</a:t>
            </a:r>
            <a:r>
              <a:rPr lang="en-US" altLang="ko-KR" dirty="0"/>
              <a:t>       </a:t>
            </a:r>
            <a:r>
              <a:rPr lang="en-US" altLang="ko-KR" dirty="0" err="1"/>
              <a:t>mysql</a:t>
            </a:r>
            <a:r>
              <a:rPr lang="en-US" altLang="ko-KR" dirty="0"/>
              <a:t>      eclipse     tomcat 9.0       bootstrap        java     spring security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8D6DB6-CC0D-3884-BBC0-F829E9E8C24C}"/>
              </a:ext>
            </a:extLst>
          </p:cNvPr>
          <p:cNvSpPr txBox="1"/>
          <p:nvPr/>
        </p:nvSpPr>
        <p:spPr>
          <a:xfrm>
            <a:off x="188912" y="4138542"/>
            <a:ext cx="11822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Jackson	 </a:t>
            </a:r>
            <a:r>
              <a:rPr lang="en-US" altLang="ko-KR" dirty="0" err="1"/>
              <a:t>springboot</a:t>
            </a:r>
            <a:r>
              <a:rPr lang="en-US" altLang="ko-KR" dirty="0"/>
              <a:t>    </a:t>
            </a:r>
            <a:r>
              <a:rPr lang="en-US" altLang="ko-KR" dirty="0" err="1"/>
              <a:t>dbeaver</a:t>
            </a:r>
            <a:r>
              <a:rPr lang="en-US" altLang="ko-KR" dirty="0"/>
              <a:t>       </a:t>
            </a:r>
            <a:r>
              <a:rPr lang="en-US" altLang="ko-KR" dirty="0" err="1"/>
              <a:t>jsp</a:t>
            </a:r>
            <a:r>
              <a:rPr lang="en-US" altLang="ko-KR" dirty="0"/>
              <a:t>          </a:t>
            </a:r>
            <a:r>
              <a:rPr lang="en-US" altLang="ko-KR" dirty="0" err="1"/>
              <a:t>jstl</a:t>
            </a:r>
            <a:r>
              <a:rPr lang="en-US" altLang="ko-KR" dirty="0"/>
              <a:t>       </a:t>
            </a:r>
            <a:r>
              <a:rPr lang="en-US" altLang="ko-KR" dirty="0" err="1"/>
              <a:t>jquery</a:t>
            </a:r>
            <a:r>
              <a:rPr lang="en-US" altLang="ko-KR" dirty="0"/>
              <a:t>    </a:t>
            </a:r>
            <a:r>
              <a:rPr lang="en-US" altLang="ko-KR" dirty="0" err="1"/>
              <a:t>github</a:t>
            </a:r>
            <a:r>
              <a:rPr lang="en-US" altLang="ko-KR" dirty="0"/>
              <a:t>     Lombok     </a:t>
            </a:r>
            <a:r>
              <a:rPr lang="en-US" altLang="ko-KR" dirty="0" err="1"/>
              <a:t>nurigo</a:t>
            </a:r>
            <a:r>
              <a:rPr lang="en-US" altLang="ko-KR" dirty="0"/>
              <a:t>    hibernate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2B298B-FFAD-A875-8714-E223243DFC8D}"/>
              </a:ext>
            </a:extLst>
          </p:cNvPr>
          <p:cNvSpPr txBox="1"/>
          <p:nvPr/>
        </p:nvSpPr>
        <p:spPr>
          <a:xfrm>
            <a:off x="330212" y="5815486"/>
            <a:ext cx="211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Oauth</a:t>
            </a:r>
            <a:r>
              <a:rPr lang="en-US" altLang="ko-KR" dirty="0"/>
              <a:t>     </a:t>
            </a:r>
            <a:r>
              <a:rPr lang="en-US" altLang="ko-KR" dirty="0" err="1"/>
              <a:t>iamport</a:t>
            </a:r>
            <a:endParaRPr lang="ko-KR" altLang="en-US" dirty="0"/>
          </a:p>
        </p:txBody>
      </p:sp>
      <p:pic>
        <p:nvPicPr>
          <p:cNvPr id="26" name="Picture 34" descr="OAuth - 위키백과, 우리 모두의 백과사전">
            <a:extLst>
              <a:ext uri="{FF2B5EF4-FFF2-40B4-BE49-F238E27FC236}">
                <a16:creationId xmlns:a16="http://schemas.microsoft.com/office/drawing/2014/main" id="{07EA7F8A-73D3-E1E7-DA4D-722C29455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60" y="5030219"/>
            <a:ext cx="784310" cy="78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9B634C2-C4E2-012B-3B68-9C64DED21A0E}"/>
              </a:ext>
            </a:extLst>
          </p:cNvPr>
          <p:cNvSpPr/>
          <p:nvPr/>
        </p:nvSpPr>
        <p:spPr>
          <a:xfrm>
            <a:off x="-218210" y="-199024"/>
            <a:ext cx="3460174" cy="1591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Shape 58">
            <a:extLst>
              <a:ext uri="{FF2B5EF4-FFF2-40B4-BE49-F238E27FC236}">
                <a16:creationId xmlns:a16="http://schemas.microsoft.com/office/drawing/2014/main" id="{4A5541D7-030E-C79A-3C1B-9985BDF45CDC}"/>
              </a:ext>
            </a:extLst>
          </p:cNvPr>
          <p:cNvSpPr/>
          <p:nvPr/>
        </p:nvSpPr>
        <p:spPr>
          <a:xfrm>
            <a:off x="188913" y="459414"/>
            <a:ext cx="2762105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1" cap="all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/>
            </a:pP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Calibri" pitchFamily="34" charset="0"/>
              </a:rPr>
              <a:t>사용한 기술</a:t>
            </a:r>
            <a:endParaRPr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Calibri" pitchFamily="34" charset="0"/>
            </a:endParaRPr>
          </a:p>
        </p:txBody>
      </p:sp>
      <p:pic>
        <p:nvPicPr>
          <p:cNvPr id="1028" name="Picture 4" descr="spring] Spring Data JPA 기본정리">
            <a:extLst>
              <a:ext uri="{FF2B5EF4-FFF2-40B4-BE49-F238E27FC236}">
                <a16:creationId xmlns:a16="http://schemas.microsoft.com/office/drawing/2014/main" id="{D730027F-EE6A-5A8B-DD9C-84AAF90DD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19" b="25415"/>
          <a:stretch/>
        </p:blipFill>
        <p:spPr bwMode="auto">
          <a:xfrm>
            <a:off x="2830863" y="1632014"/>
            <a:ext cx="815238" cy="96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ring Security] Spring Security란?">
            <a:extLst>
              <a:ext uri="{FF2B5EF4-FFF2-40B4-BE49-F238E27FC236}">
                <a16:creationId xmlns:a16="http://schemas.microsoft.com/office/drawing/2014/main" id="{559B5280-59E8-F576-0C16-E001931D2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0" t="28699" r="13201" b="22296"/>
          <a:stretch/>
        </p:blipFill>
        <p:spPr bwMode="auto">
          <a:xfrm>
            <a:off x="10273022" y="1887640"/>
            <a:ext cx="1236519" cy="45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URIGO 문서 | NURIGO 문서">
            <a:extLst>
              <a:ext uri="{FF2B5EF4-FFF2-40B4-BE49-F238E27FC236}">
                <a16:creationId xmlns:a16="http://schemas.microsoft.com/office/drawing/2014/main" id="{4BE96FFE-393A-A7C5-1444-834D26CE6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764" y="3319003"/>
            <a:ext cx="778569" cy="77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ibernate5 Naming Strategy 간단 정리">
            <a:extLst>
              <a:ext uri="{FF2B5EF4-FFF2-40B4-BE49-F238E27FC236}">
                <a16:creationId xmlns:a16="http://schemas.microsoft.com/office/drawing/2014/main" id="{7F66EA01-3986-D18B-2709-FFFC70C80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1" t="16892" r="14357" b="13050"/>
          <a:stretch/>
        </p:blipFill>
        <p:spPr bwMode="auto">
          <a:xfrm>
            <a:off x="10345485" y="3296398"/>
            <a:ext cx="958837" cy="92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아임포트(Iamport)로 결제기능 구현하기 - 준비 — hELLO.">
            <a:extLst>
              <a:ext uri="{FF2B5EF4-FFF2-40B4-BE49-F238E27FC236}">
                <a16:creationId xmlns:a16="http://schemas.microsoft.com/office/drawing/2014/main" id="{DAB729EB-2111-697B-FC95-0BC20A2C9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26274" r="14652" b="25719"/>
          <a:stretch/>
        </p:blipFill>
        <p:spPr bwMode="auto">
          <a:xfrm>
            <a:off x="1351938" y="5232806"/>
            <a:ext cx="1212832" cy="43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pring Boot">
            <a:extLst>
              <a:ext uri="{FF2B5EF4-FFF2-40B4-BE49-F238E27FC236}">
                <a16:creationId xmlns:a16="http://schemas.microsoft.com/office/drawing/2014/main" id="{BB681E72-BCE5-636A-9E6D-B485B94F4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19"/>
          <a:stretch/>
        </p:blipFill>
        <p:spPr bwMode="auto">
          <a:xfrm>
            <a:off x="1180484" y="3348534"/>
            <a:ext cx="1397802" cy="90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6CA0DE6-2DF1-E706-2672-097436364010}"/>
              </a:ext>
            </a:extLst>
          </p:cNvPr>
          <p:cNvSpPr/>
          <p:nvPr/>
        </p:nvSpPr>
        <p:spPr>
          <a:xfrm>
            <a:off x="-218210" y="-199024"/>
            <a:ext cx="3460174" cy="1591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hape 58">
            <a:extLst>
              <a:ext uri="{FF2B5EF4-FFF2-40B4-BE49-F238E27FC236}">
                <a16:creationId xmlns:a16="http://schemas.microsoft.com/office/drawing/2014/main" id="{66EFF72A-0C43-D87F-85CC-573C6B3C78DA}"/>
              </a:ext>
            </a:extLst>
          </p:cNvPr>
          <p:cNvSpPr/>
          <p:nvPr/>
        </p:nvSpPr>
        <p:spPr>
          <a:xfrm>
            <a:off x="188913" y="459414"/>
            <a:ext cx="2762105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1" cap="all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/>
            </a:pPr>
            <a:r>
              <a:rPr lang="ko-KR" altLang="en-US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Calibri" pitchFamily="34" charset="0"/>
              </a:rPr>
              <a:t>역할</a:t>
            </a:r>
            <a:endParaRPr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Calibr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AF06D8-C649-7A32-6FC2-D2E3733CF4AE}"/>
              </a:ext>
            </a:extLst>
          </p:cNvPr>
          <p:cNvSpPr txBox="1"/>
          <p:nvPr/>
        </p:nvSpPr>
        <p:spPr>
          <a:xfrm>
            <a:off x="318518" y="2419019"/>
            <a:ext cx="2971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비행기 관련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buFont typeface="Wingdings" panose="05000000000000000000" pitchFamily="2" charset="2"/>
              <a:buChar char="l"/>
            </a:pP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buFont typeface="Wingdings" panose="05000000000000000000" pitchFamily="2" charset="2"/>
              <a:buChar char="l"/>
            </a:pP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QnA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페이지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buFont typeface="Wingdings" panose="05000000000000000000" pitchFamily="2" charset="2"/>
              <a:buChar char="l"/>
            </a:pP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회원정보 관리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buFont typeface="Wingdings" panose="05000000000000000000" pitchFamily="2" charset="2"/>
              <a:buChar char="l"/>
            </a:pP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헤더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홈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buFont typeface="Wingdings" panose="05000000000000000000" pitchFamily="2" charset="2"/>
              <a:buChar char="l"/>
            </a:pP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유저권한부여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API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로그인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buFont typeface="Wingdings" panose="05000000000000000000" pitchFamily="2" charset="2"/>
              <a:buChar char="l"/>
            </a:pP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카드 결제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buFont typeface="Wingdings" panose="05000000000000000000" pitchFamily="2" charset="2"/>
              <a:buChar char="l"/>
            </a:pP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buFont typeface="Wingdings" panose="05000000000000000000" pitchFamily="2" charset="2"/>
              <a:buChar char="l"/>
            </a:pP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67FA1E-B70D-7020-5D43-A76282E46E8B}"/>
              </a:ext>
            </a:extLst>
          </p:cNvPr>
          <p:cNvSpPr txBox="1"/>
          <p:nvPr/>
        </p:nvSpPr>
        <p:spPr>
          <a:xfrm>
            <a:off x="2630327" y="2428366"/>
            <a:ext cx="22236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회원가입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buFont typeface="Wingdings" panose="05000000000000000000" pitchFamily="2" charset="2"/>
              <a:buChar char="l"/>
            </a:pP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숙소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admin</a:t>
            </a: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QR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결제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숙소 예약내역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buFont typeface="Wingdings" panose="05000000000000000000" pitchFamily="2" charset="2"/>
              <a:buChar char="l"/>
            </a:pP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문자인증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35C0D5-D9C3-851A-E790-D8727D211944}"/>
              </a:ext>
            </a:extLst>
          </p:cNvPr>
          <p:cNvSpPr txBox="1"/>
          <p:nvPr/>
        </p:nvSpPr>
        <p:spPr>
          <a:xfrm>
            <a:off x="732840" y="1605223"/>
            <a:ext cx="1425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김대진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A5839E9-C50F-EB25-C52F-5AA67F47CBF5}"/>
              </a:ext>
            </a:extLst>
          </p:cNvPr>
          <p:cNvCxnSpPr/>
          <p:nvPr/>
        </p:nvCxnSpPr>
        <p:spPr>
          <a:xfrm>
            <a:off x="2493818" y="1749652"/>
            <a:ext cx="0" cy="4365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6BBC406-6C74-E7FF-6836-EB626EE9A235}"/>
              </a:ext>
            </a:extLst>
          </p:cNvPr>
          <p:cNvCxnSpPr/>
          <p:nvPr/>
        </p:nvCxnSpPr>
        <p:spPr>
          <a:xfrm>
            <a:off x="4775682" y="1673360"/>
            <a:ext cx="0" cy="4365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1B89E3-1630-8C19-E0FA-0B82CAFD0E5B}"/>
              </a:ext>
            </a:extLst>
          </p:cNvPr>
          <p:cNvSpPr txBox="1"/>
          <p:nvPr/>
        </p:nvSpPr>
        <p:spPr>
          <a:xfrm>
            <a:off x="2951430" y="1605223"/>
            <a:ext cx="1425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진하륜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2AA6D-6C4B-B092-55F6-ED540AF49327}"/>
              </a:ext>
            </a:extLst>
          </p:cNvPr>
          <p:cNvSpPr txBox="1"/>
          <p:nvPr/>
        </p:nvSpPr>
        <p:spPr>
          <a:xfrm>
            <a:off x="4990488" y="2428366"/>
            <a:ext cx="22236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숙소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user</a:t>
            </a: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방 예약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숙소 댓글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평점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buFont typeface="Wingdings" panose="05000000000000000000" pitchFamily="2" charset="2"/>
              <a:buChar char="l"/>
            </a:pP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숙소 파일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ADB24A0-5E58-F253-9B63-38DEB95FB828}"/>
              </a:ext>
            </a:extLst>
          </p:cNvPr>
          <p:cNvCxnSpPr/>
          <p:nvPr/>
        </p:nvCxnSpPr>
        <p:spPr>
          <a:xfrm>
            <a:off x="7135843" y="1673360"/>
            <a:ext cx="0" cy="4365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399E133-825D-3F96-F969-D0812B462019}"/>
              </a:ext>
            </a:extLst>
          </p:cNvPr>
          <p:cNvSpPr txBox="1"/>
          <p:nvPr/>
        </p:nvSpPr>
        <p:spPr>
          <a:xfrm>
            <a:off x="5311591" y="1605223"/>
            <a:ext cx="1425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김재윤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23C3CB-1218-6A4B-A588-5848518CCFDE}"/>
              </a:ext>
            </a:extLst>
          </p:cNvPr>
          <p:cNvSpPr txBox="1"/>
          <p:nvPr/>
        </p:nvSpPr>
        <p:spPr>
          <a:xfrm>
            <a:off x="9632510" y="2454939"/>
            <a:ext cx="22919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렌터카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user</a:t>
            </a: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렌터카 예약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렌터카 예약내역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buFont typeface="Wingdings" panose="05000000000000000000" pitchFamily="2" charset="2"/>
              <a:buChar char="l"/>
            </a:pP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렌터카 웹디자인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buFont typeface="Wingdings" panose="05000000000000000000" pitchFamily="2" charset="2"/>
              <a:buChar char="l"/>
            </a:pP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FD3CDA-E045-5A23-25CB-71E8ECF12AF5}"/>
              </a:ext>
            </a:extLst>
          </p:cNvPr>
          <p:cNvCxnSpPr/>
          <p:nvPr/>
        </p:nvCxnSpPr>
        <p:spPr>
          <a:xfrm>
            <a:off x="9496003" y="1666948"/>
            <a:ext cx="0" cy="4365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A23E73-F181-1165-2909-0788667E5820}"/>
              </a:ext>
            </a:extLst>
          </p:cNvPr>
          <p:cNvSpPr txBox="1"/>
          <p:nvPr/>
        </p:nvSpPr>
        <p:spPr>
          <a:xfrm>
            <a:off x="10021865" y="1631796"/>
            <a:ext cx="1425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안일찬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EB352D-957D-1A70-5462-17759F1348A7}"/>
              </a:ext>
            </a:extLst>
          </p:cNvPr>
          <p:cNvSpPr txBox="1"/>
          <p:nvPr/>
        </p:nvSpPr>
        <p:spPr>
          <a:xfrm>
            <a:off x="7350649" y="2454939"/>
            <a:ext cx="22919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렌터카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admin</a:t>
            </a: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렌터카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crud</a:t>
            </a: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차량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crud</a:t>
            </a:r>
          </a:p>
          <a:p>
            <a:pPr marL="400050" indent="-400050">
              <a:buFont typeface="Wingdings" panose="05000000000000000000" pitchFamily="2" charset="2"/>
              <a:buChar char="l"/>
            </a:pP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차량 파일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00050" indent="-400050">
              <a:buFont typeface="Wingdings" panose="05000000000000000000" pitchFamily="2" charset="2"/>
              <a:buChar char="l"/>
            </a:pP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FB069B-D341-7020-7617-8D6BC60A5BC2}"/>
              </a:ext>
            </a:extLst>
          </p:cNvPr>
          <p:cNvSpPr txBox="1"/>
          <p:nvPr/>
        </p:nvSpPr>
        <p:spPr>
          <a:xfrm>
            <a:off x="7740004" y="1631796"/>
            <a:ext cx="1425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노진수</a:t>
            </a:r>
          </a:p>
        </p:txBody>
      </p:sp>
    </p:spTree>
    <p:extLst>
      <p:ext uri="{BB962C8B-B14F-4D97-AF65-F5344CB8AC3E}">
        <p14:creationId xmlns:p14="http://schemas.microsoft.com/office/powerpoint/2010/main" val="2436853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4F6203-CA63-B9B7-33C1-2FF1C520FCA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2FA5C8-DF6C-58D5-4AAD-E8F07BFF6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3736" r="26717"/>
          <a:stretch/>
        </p:blipFill>
        <p:spPr>
          <a:xfrm>
            <a:off x="6089650" y="11549"/>
            <a:ext cx="6102350" cy="68556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AF82E3C-7D69-EB27-F4EE-7CA08E57D354}"/>
              </a:ext>
            </a:extLst>
          </p:cNvPr>
          <p:cNvSpPr/>
          <p:nvPr/>
        </p:nvSpPr>
        <p:spPr>
          <a:xfrm>
            <a:off x="420255" y="426027"/>
            <a:ext cx="5278581" cy="602672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4496D80B-6F7C-FE57-718F-BB40996FCA62}"/>
              </a:ext>
            </a:extLst>
          </p:cNvPr>
          <p:cNvSpPr/>
          <p:nvPr/>
        </p:nvSpPr>
        <p:spPr>
          <a:xfrm>
            <a:off x="0" y="0"/>
            <a:ext cx="6102350" cy="6858000"/>
          </a:xfrm>
          <a:prstGeom prst="frame">
            <a:avLst>
              <a:gd name="adj1" fmla="val 474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DD8274DC-AEE6-1AC0-FDC8-DBC405298E0B}"/>
              </a:ext>
            </a:extLst>
          </p:cNvPr>
          <p:cNvSpPr>
            <a:spLocks/>
          </p:cNvSpPr>
          <p:nvPr/>
        </p:nvSpPr>
        <p:spPr bwMode="auto">
          <a:xfrm>
            <a:off x="4230689" y="1412875"/>
            <a:ext cx="1368425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defRPr/>
            </a:pPr>
            <a:r>
              <a:rPr lang="en-US" altLang="ko-KR" sz="28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  <a:sym typeface="Open Sans"/>
              </a:rPr>
              <a:t>Part l 02</a:t>
            </a:r>
          </a:p>
        </p:txBody>
      </p:sp>
      <p:sp>
        <p:nvSpPr>
          <p:cNvPr id="12" name="직사각형 2">
            <a:extLst>
              <a:ext uri="{FF2B5EF4-FFF2-40B4-BE49-F238E27FC236}">
                <a16:creationId xmlns:a16="http://schemas.microsoft.com/office/drawing/2014/main" id="{2F3C8CB1-BF01-8BD0-6C3C-B9040F071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3" y="2120035"/>
            <a:ext cx="61023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4000" dirty="0">
                <a:solidFill>
                  <a:schemeClr val="bg1"/>
                </a:solidFill>
                <a:latin typeface="Georgia" pitchFamily="18" charset="0"/>
                <a:cs typeface="helvetica" pitchFamily="34" charset="0"/>
              </a:rPr>
              <a:t>핵심 기술 설명</a:t>
            </a:r>
            <a:endParaRPr lang="en-US" altLang="ko-KR" sz="16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04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524006A-A842-A0B3-2292-5B9C7817D1E2}"/>
              </a:ext>
            </a:extLst>
          </p:cNvPr>
          <p:cNvSpPr/>
          <p:nvPr/>
        </p:nvSpPr>
        <p:spPr>
          <a:xfrm>
            <a:off x="8483600" y="0"/>
            <a:ext cx="37084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3EF4BE-2C2B-844C-6FF5-7E2989883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2043" y="497840"/>
            <a:ext cx="321151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helvetica" pitchFamily="34" charset="0"/>
              </a:rPr>
              <a:t>김대진</a:t>
            </a:r>
            <a:endParaRPr lang="ko-KR" altLang="en-US" sz="4400" i="1" dirty="0"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helvetica" pitchFamily="34" charset="0"/>
            </a:endParaRPr>
          </a:p>
        </p:txBody>
      </p:sp>
      <p:sp>
        <p:nvSpPr>
          <p:cNvPr id="4" name="제목 6">
            <a:extLst>
              <a:ext uri="{FF2B5EF4-FFF2-40B4-BE49-F238E27FC236}">
                <a16:creationId xmlns:a16="http://schemas.microsoft.com/office/drawing/2014/main" id="{27D5FBFC-8F52-74E5-B22E-0F737553A684}"/>
              </a:ext>
            </a:extLst>
          </p:cNvPr>
          <p:cNvSpPr txBox="1">
            <a:spLocks/>
          </p:cNvSpPr>
          <p:nvPr/>
        </p:nvSpPr>
        <p:spPr>
          <a:xfrm>
            <a:off x="998750" y="1267281"/>
            <a:ext cx="4508431" cy="489712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회원정보 수정</a:t>
            </a:r>
            <a:r>
              <a:rPr lang="en-US" altLang="ko-KR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</a:t>
            </a: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세션</a:t>
            </a:r>
            <a:endParaRPr lang="en-US" altLang="ko-KR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카드 결제</a:t>
            </a:r>
            <a:endParaRPr lang="en-US" altLang="ko-KR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 </a:t>
            </a: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로그인</a:t>
            </a:r>
            <a:endParaRPr lang="en-US" altLang="ko-KR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관리자 권한 부여</a:t>
            </a:r>
            <a:endParaRPr lang="en-US" altLang="ko-KR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검색 </a:t>
            </a:r>
            <a:r>
              <a:rPr lang="en-US" altLang="ko-KR" sz="4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+ </a:t>
            </a:r>
            <a:r>
              <a:rPr lang="ko-KR" altLang="en-US" sz="4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페이징</a:t>
            </a:r>
            <a:endParaRPr lang="en-US" altLang="ko-KR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5228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EDD870C-4C03-ADFE-C34C-AF10802B88B1}"/>
              </a:ext>
            </a:extLst>
          </p:cNvPr>
          <p:cNvSpPr txBox="1"/>
          <p:nvPr/>
        </p:nvSpPr>
        <p:spPr>
          <a:xfrm>
            <a:off x="4879889" y="652361"/>
            <a:ext cx="258078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/>
              <a:t>PrincipalDetailService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CBF5A6-A32F-1CB1-A889-0C8427489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890" y="1022707"/>
            <a:ext cx="6809883" cy="318879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0F3B58-562E-5E0C-3E33-95FB08AF9BBA}"/>
              </a:ext>
            </a:extLst>
          </p:cNvPr>
          <p:cNvSpPr/>
          <p:nvPr/>
        </p:nvSpPr>
        <p:spPr>
          <a:xfrm>
            <a:off x="-218210" y="-199023"/>
            <a:ext cx="3906983" cy="1425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hape 58">
            <a:extLst>
              <a:ext uri="{FF2B5EF4-FFF2-40B4-BE49-F238E27FC236}">
                <a16:creationId xmlns:a16="http://schemas.microsoft.com/office/drawing/2014/main" id="{9D9976FA-C046-6A5A-7783-418381053E17}"/>
              </a:ext>
            </a:extLst>
          </p:cNvPr>
          <p:cNvSpPr/>
          <p:nvPr/>
        </p:nvSpPr>
        <p:spPr>
          <a:xfrm>
            <a:off x="188913" y="536358"/>
            <a:ext cx="349986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1" cap="all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/>
            </a:pPr>
            <a:r>
              <a:rPr lang="ko-KR" altLang="en-US" sz="3000" b="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Calibri" pitchFamily="34" charset="0"/>
              </a:rPr>
              <a:t>회원정보 수정 → 세션</a:t>
            </a:r>
            <a:endParaRPr sz="3000" b="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Calibri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F5042B-8492-BB1B-7788-98233CCAB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13" y="3800360"/>
            <a:ext cx="6697486" cy="29760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C13EF3-1F24-B4DA-8FC4-2EA47462C339}"/>
              </a:ext>
            </a:extLst>
          </p:cNvPr>
          <p:cNvSpPr txBox="1"/>
          <p:nvPr/>
        </p:nvSpPr>
        <p:spPr>
          <a:xfrm>
            <a:off x="188913" y="3429000"/>
            <a:ext cx="20366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CAC8B-2429-AA20-7F1C-50761BB08A85}"/>
              </a:ext>
            </a:extLst>
          </p:cNvPr>
          <p:cNvSpPr txBox="1"/>
          <p:nvPr/>
        </p:nvSpPr>
        <p:spPr>
          <a:xfrm>
            <a:off x="188913" y="1319645"/>
            <a:ext cx="42064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1.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회원정보 수정을 하였으나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세션에 담기지 않아 재로그인이 필요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PrincipalDetails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객체를 생성 후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Security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검증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3.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세션에 변경된 유저정보 덮어쓰기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6168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953</Words>
  <Application>Microsoft Office PowerPoint</Application>
  <PresentationFormat>와이드스크린</PresentationFormat>
  <Paragraphs>308</Paragraphs>
  <Slides>36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50" baseType="lpstr">
      <vt:lpstr>굴림</vt:lpstr>
      <vt:lpstr>맑은 고딕</vt:lpstr>
      <vt:lpstr>메이플스토리</vt:lpstr>
      <vt:lpstr>새굴림</vt:lpstr>
      <vt:lpstr>Abadi</vt:lpstr>
      <vt:lpstr>Arial</vt:lpstr>
      <vt:lpstr>Calibri</vt:lpstr>
      <vt:lpstr>Consolas</vt:lpstr>
      <vt:lpstr>Georgia</vt:lpstr>
      <vt:lpstr>helvetica</vt:lpstr>
      <vt:lpstr>Symbol</vt:lpstr>
      <vt:lpstr>Wingdings</vt:lpstr>
      <vt:lpstr>Office 테마</vt:lpstr>
      <vt:lpstr>Bitmap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 일찬</dc:creator>
  <cp:lastModifiedBy>kim daejin</cp:lastModifiedBy>
  <cp:revision>18</cp:revision>
  <dcterms:created xsi:type="dcterms:W3CDTF">2022-11-07T07:59:56Z</dcterms:created>
  <dcterms:modified xsi:type="dcterms:W3CDTF">2022-11-09T12:23:16Z</dcterms:modified>
</cp:coreProperties>
</file>